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256" r:id="rId2"/>
    <p:sldId id="618" r:id="rId3"/>
    <p:sldId id="582" r:id="rId4"/>
    <p:sldId id="583" r:id="rId5"/>
    <p:sldId id="585" r:id="rId6"/>
    <p:sldId id="586" r:id="rId7"/>
    <p:sldId id="623" r:id="rId8"/>
    <p:sldId id="587" r:id="rId9"/>
    <p:sldId id="588" r:id="rId10"/>
    <p:sldId id="589" r:id="rId11"/>
    <p:sldId id="595" r:id="rId12"/>
    <p:sldId id="597" r:id="rId13"/>
    <p:sldId id="619" r:id="rId14"/>
    <p:sldId id="602" r:id="rId15"/>
    <p:sldId id="608" r:id="rId16"/>
    <p:sldId id="624" r:id="rId17"/>
    <p:sldId id="591" r:id="rId18"/>
    <p:sldId id="592" r:id="rId19"/>
    <p:sldId id="593" r:id="rId20"/>
    <p:sldId id="594" r:id="rId21"/>
    <p:sldId id="599" r:id="rId22"/>
    <p:sldId id="600" r:id="rId23"/>
    <p:sldId id="621" r:id="rId24"/>
    <p:sldId id="606" r:id="rId25"/>
    <p:sldId id="622" r:id="rId26"/>
  </p:sldIdLst>
  <p:sldSz cx="9144000" cy="6858000" type="screen4x3"/>
  <p:notesSz cx="7034213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3061" autoAdjust="0"/>
  </p:normalViewPr>
  <p:slideViewPr>
    <p:cSldViewPr>
      <p:cViewPr varScale="1">
        <p:scale>
          <a:sx n="92" d="100"/>
          <a:sy n="92" d="100"/>
        </p:scale>
        <p:origin x="172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4625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4625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D9D442D-2914-1D48-824E-9B8E058F9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46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4625" y="0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3263" y="4410075"/>
            <a:ext cx="5627687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4625" y="8818563"/>
            <a:ext cx="30480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3DAB0B4-D447-3041-B99E-3CBE7F5AF0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3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charset="0"/>
        <a:cs typeface="Arial" pitchFamily="-10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Arial" pitchFamily="-108" charset="0"/>
        <a:cs typeface="Arial" pitchFamily="-108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DACFF23-70BC-B34A-B0E0-616C24D3CB1B}" type="slidenum">
              <a:rPr lang="en-US" sz="1200">
                <a:latin typeface="Arial" charset="0"/>
              </a:rPr>
              <a:pPr eaLnBrk="1" hangingPunct="1"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8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2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65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1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41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6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13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5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8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F84C628-585E-5B48-AA3D-56E5F1C9BAB2}" type="slidenum">
              <a:rPr lang="en-US" sz="1200">
                <a:latin typeface="Arial" charset="0"/>
              </a:rPr>
              <a:pPr eaLnBrk="1" hangingPunct="1"/>
              <a:t>3</a:t>
            </a:fld>
            <a:endParaRPr lang="en-US" sz="1200">
              <a:latin typeface="Arial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7B1640-6BEA-B447-9BB8-B4621F48DDC3}" type="slidenum">
              <a:rPr lang="en-US" sz="1200">
                <a:latin typeface="Arial" charset="0"/>
                <a:cs typeface="Arial" charset="0"/>
              </a:rPr>
              <a:pPr eaLnBrk="1" hangingPunct="1"/>
              <a:t>4</a:t>
            </a:fld>
            <a:endParaRPr lang="en-US" sz="12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5C76468-28AF-C443-8D8D-1DBFDD84C15C}" type="slidenum">
              <a:rPr lang="en-US" sz="1200">
                <a:latin typeface="Arial" charset="0"/>
                <a:cs typeface="Arial" charset="0"/>
              </a:rPr>
              <a:pPr eaLnBrk="1" hangingPunct="1"/>
              <a:t>5</a:t>
            </a:fld>
            <a:endParaRPr lang="en-US" sz="120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3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46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6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DAB0B4-D447-3041-B99E-3CBE7F5AF02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7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108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2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DEF20E6-A0B1-2E4C-9C03-FE331D64D0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16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A23E1-7469-034C-8948-9F1FCFFE13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1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3863" y="214313"/>
            <a:ext cx="2181225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14313"/>
            <a:ext cx="6392863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F7B3C-8AFD-6249-A249-450BBD5655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8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7832F-8175-9B4D-81C2-7D7B191495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9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1A231-0230-D640-8EF2-97930ED9A2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286250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600200"/>
            <a:ext cx="4287838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4B3EF-A318-EB41-9959-859E31437D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4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FDB675-E869-934D-B338-B304A92492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1D1E8-CF15-9B42-85C7-BAA1B8D9B3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1475C-8A17-7342-A7D1-5DAE4BCEB1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4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720DA-2462-B74A-BF7E-4C9AC2E1FE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513F5-B12B-7B4C-90B9-E6934F040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290513" y="688975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414338" y="1111250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784225" y="111125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0" y="103822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635000" y="581025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315913" y="13716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0200"/>
            <a:ext cx="8726488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248400"/>
            <a:ext cx="472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US"/>
              <a:t>Spring 18 CSCI 4450/6450, A Milanova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5C76EB67-FE0C-8C42-80EE-6528F4FB94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8" charset="0"/>
          <a:ea typeface="ＭＳ Ｐゴシック" charset="0"/>
          <a:cs typeface="Arial" pitchFamily="-10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8" charset="0"/>
          <a:ea typeface="ＭＳ Ｐゴシック" charset="0"/>
          <a:cs typeface="Arial" pitchFamily="-10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8" charset="0"/>
          <a:ea typeface="ＭＳ Ｐゴシック" charset="0"/>
          <a:cs typeface="Arial" pitchFamily="-10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8" charset="0"/>
          <a:ea typeface="ＭＳ Ｐゴシック" charset="0"/>
          <a:cs typeface="Arial" pitchFamily="-10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8" charset="0"/>
          <a:ea typeface="Arial" pitchFamily="-108" charset="0"/>
          <a:cs typeface="Arial" pitchFamily="-10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8" charset="0"/>
          <a:ea typeface="Arial" pitchFamily="-108" charset="0"/>
          <a:cs typeface="Arial" pitchFamily="-10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8" charset="0"/>
          <a:ea typeface="Arial" pitchFamily="-108" charset="0"/>
          <a:cs typeface="Arial" pitchFamily="-10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8" charset="0"/>
          <a:ea typeface="Arial" pitchFamily="-108" charset="0"/>
          <a:cs typeface="Arial" pitchFamily="-10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8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8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8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8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microsoft.com/office/2007/relationships/media" Target="../media/media13.m4a"/><Relationship Id="rId7" Type="http://schemas.openxmlformats.org/officeDocument/2006/relationships/oleObject" Target="../embeddings/oleObject1.bin"/><Relationship Id="rId2" Type="http://schemas.openxmlformats.org/officeDocument/2006/relationships/tags" Target="../tags/tag10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8.m4a"/><Relationship Id="rId7" Type="http://schemas.openxmlformats.org/officeDocument/2006/relationships/image" Target="../media/image2.emf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solidFill>
                  <a:schemeClr val="hlink"/>
                </a:solidFill>
                <a:latin typeface="Arial" charset="0"/>
              </a:rPr>
              <a:t>Simply Typed Lambda Calculus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5EB3654-47A2-5A43-885F-BFF8F4A92A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F02C4A6-065F-404F-9D1E-5192961F814F}" type="slidenum">
              <a:rPr lang="en-US" sz="1400"/>
              <a:pPr eaLnBrk="1" hangingPunct="1"/>
              <a:t>10</a:t>
            </a:fld>
            <a:endParaRPr lang="en-US" sz="1400"/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Types!</a:t>
            </a:r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Constants add power</a:t>
            </a:r>
          </a:p>
          <a:p>
            <a:pPr eaLnBrk="1" hangingPunct="1"/>
            <a:r>
              <a:rPr lang="en-US" dirty="0">
                <a:latin typeface="Arial" charset="0"/>
              </a:rPr>
              <a:t>But they raise problems because they permit “bad” terms such as</a:t>
            </a:r>
          </a:p>
          <a:p>
            <a:pPr lvl="1" eaLnBrk="1" hangingPunct="1"/>
            <a:r>
              <a:rPr 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if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b="1" dirty="0">
                <a:latin typeface="Arial" charset="0"/>
                <a:ea typeface="Arial" charset="0"/>
                <a:cs typeface="Arial" charset="0"/>
                <a:sym typeface="Symbol" charset="0"/>
              </a:rPr>
              <a:t></a:t>
            </a:r>
            <a:r>
              <a:rPr lang="en-US" b="1" dirty="0" err="1">
                <a:latin typeface="Arial" charset="0"/>
                <a:ea typeface="Arial" charset="0"/>
                <a:cs typeface="Arial" charset="0"/>
                <a:sym typeface="Symbol" charset="0"/>
              </a:rPr>
              <a:t>x.x</a:t>
            </a:r>
            <a:r>
              <a:rPr lang="en-US" b="1" dirty="0">
                <a:latin typeface="Arial" charset="0"/>
                <a:ea typeface="Arial" charset="0"/>
                <a:cs typeface="Arial" charset="0"/>
                <a:sym typeface="Symbol" charset="0"/>
              </a:rPr>
              <a:t>) y z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Symbol" charset="0"/>
              </a:rPr>
              <a:t>      (arbitrary function values are</a:t>
            </a:r>
            <a:br>
              <a:rPr lang="en-US" dirty="0">
                <a:latin typeface="Arial" charset="0"/>
                <a:ea typeface="Arial" charset="0"/>
                <a:cs typeface="Arial" charset="0"/>
                <a:sym typeface="Symbol" charset="0"/>
              </a:rPr>
            </a:br>
            <a:r>
              <a:rPr lang="en-US" dirty="0">
                <a:latin typeface="Arial" charset="0"/>
                <a:ea typeface="Arial" charset="0"/>
                <a:cs typeface="Arial" charset="0"/>
                <a:sym typeface="Symbol" charset="0"/>
              </a:rPr>
              <a:t>                        not permitted as first argument, </a:t>
            </a:r>
            <a:br>
              <a:rPr lang="en-US" dirty="0">
                <a:latin typeface="Arial" charset="0"/>
                <a:ea typeface="Arial" charset="0"/>
                <a:cs typeface="Arial" charset="0"/>
                <a:sym typeface="Symbol" charset="0"/>
              </a:rPr>
            </a:br>
            <a:r>
              <a:rPr lang="en-US" dirty="0">
                <a:latin typeface="Arial" charset="0"/>
                <a:ea typeface="Arial" charset="0"/>
                <a:cs typeface="Arial" charset="0"/>
                <a:sym typeface="Symbol" charset="0"/>
              </a:rPr>
              <a:t>                        only true/false values)</a:t>
            </a:r>
          </a:p>
          <a:p>
            <a:pPr lvl="1" eaLnBrk="1" hangingPunct="1"/>
            <a:r>
              <a:rPr lang="en-US" b="1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0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x)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		    (0 does not apply as a function)</a:t>
            </a:r>
          </a:p>
          <a:p>
            <a:pPr lvl="1" eaLnBrk="1" hangingPunct="1"/>
            <a:r>
              <a:rPr lang="en-US" b="1" dirty="0" err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succ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true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	    (undefined in our language)</a:t>
            </a:r>
          </a:p>
          <a:p>
            <a:pPr lvl="1" eaLnBrk="1" hangingPunct="1"/>
            <a:r>
              <a:rPr lang="en-US" b="1" dirty="0">
                <a:latin typeface="Arial" charset="0"/>
                <a:ea typeface="Arial" charset="0"/>
                <a:cs typeface="Arial" charset="0"/>
              </a:rPr>
              <a:t>plus </a:t>
            </a:r>
            <a:r>
              <a:rPr 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true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Symbol" charset="0"/>
              </a:rPr>
              <a:t> etc.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FAAC315-CC5F-C44A-AE47-C79C0D6417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5FC12F7-34CE-1843-A924-0195988A26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11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types?</a:t>
            </a:r>
          </a:p>
          <a:p>
            <a:pPr lvl="1"/>
            <a:r>
              <a:rPr lang="en-US" dirty="0"/>
              <a:t>Safety. Catch semantic errors early</a:t>
            </a:r>
          </a:p>
          <a:p>
            <a:pPr lvl="1"/>
            <a:r>
              <a:rPr lang="en-US" dirty="0"/>
              <a:t>Data abstraction. Simple types and ADTs</a:t>
            </a:r>
          </a:p>
          <a:p>
            <a:pPr lvl="1"/>
            <a:r>
              <a:rPr lang="en-US" dirty="0"/>
              <a:t>Documentation (statically-typed languages only)</a:t>
            </a:r>
          </a:p>
          <a:p>
            <a:pPr lvl="2"/>
            <a:r>
              <a:rPr lang="en-US" dirty="0"/>
              <a:t>Type signature is a form of specification!</a:t>
            </a:r>
          </a:p>
          <a:p>
            <a:r>
              <a:rPr lang="en-US" dirty="0"/>
              <a:t>Statically typed vs. dynamically typed languages</a:t>
            </a:r>
          </a:p>
          <a:p>
            <a:r>
              <a:rPr lang="en-US" dirty="0"/>
              <a:t>Type annotations vs. type inference</a:t>
            </a:r>
          </a:p>
          <a:p>
            <a:r>
              <a:rPr lang="en-US" dirty="0"/>
              <a:t>Type safe vs. type unsafe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C1389D5-0C53-F440-9433-011204FAAF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14B4DC4-0A05-8049-B20C-B286E77481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99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  <a:p>
            <a:r>
              <a:rPr lang="en-US" dirty="0"/>
              <a:t>Dynamic semantics (i.e., how the program works). In type theory, it is </a:t>
            </a:r>
          </a:p>
          <a:p>
            <a:pPr lvl="1"/>
            <a:r>
              <a:rPr lang="en-US" dirty="0"/>
              <a:t>A sequence of reductions</a:t>
            </a:r>
          </a:p>
          <a:p>
            <a:r>
              <a:rPr lang="en-US" dirty="0"/>
              <a:t>Static semantics (i.e., typing rules). In type theory, it is defined in terms of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Type environment</a:t>
            </a:r>
          </a:p>
          <a:p>
            <a:pPr lvl="1"/>
            <a:r>
              <a:rPr lang="en-US" dirty="0"/>
              <a:t>Typing rules, also called </a:t>
            </a:r>
            <a:r>
              <a:rPr lang="en-US" dirty="0">
                <a:solidFill>
                  <a:srgbClr val="0000FF"/>
                </a:solidFill>
              </a:rPr>
              <a:t>type judgments</a:t>
            </a:r>
          </a:p>
          <a:p>
            <a:pPr lvl="1"/>
            <a:r>
              <a:rPr lang="en-US" dirty="0"/>
              <a:t>This is typically referred to as the </a:t>
            </a:r>
            <a:r>
              <a:rPr lang="en-US" dirty="0">
                <a:solidFill>
                  <a:srgbClr val="0000FF"/>
                </a:solidFill>
              </a:rPr>
              <a:t>type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C633789-6FE3-AC41-AC1A-F11423CB53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0DFA1EF-5ECF-8F45-998E-3592BA652C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734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FAA0655-0383-084F-960A-68AD5098FF1B}" type="slidenum">
              <a:rPr lang="en-US" sz="1400">
                <a:latin typeface="Arial" charset="0"/>
                <a:cs typeface="Arial" charset="0"/>
              </a:rPr>
              <a:pPr eaLnBrk="1" hangingPunct="1"/>
              <a:t>13</a:t>
            </a:fld>
            <a:endParaRPr lang="en-US" sz="1400">
              <a:latin typeface="Arial" charset="0"/>
              <a:cs typeface="Arial" charset="0"/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152400"/>
            <a:ext cx="7793037" cy="1004887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Example, The Static Semantics. More On This Later!</a:t>
            </a:r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614362" y="3352800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</a:rPr>
              <a:t> |- 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τ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	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2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1223962" y="3886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  <a:sym typeface="Symbol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solidFill>
                  <a:srgbClr val="0000FF"/>
                </a:solidFill>
                <a:latin typeface="Arial" charset="0"/>
                <a:cs typeface="Arial" charset="0"/>
              </a:rPr>
              <a:t>1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  <a:sym typeface="Symbol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solidFill>
                  <a:srgbClr val="0000FF"/>
                </a:solidFill>
                <a:latin typeface="Arial" charset="0"/>
                <a:cs typeface="Arial" charset="0"/>
              </a:rPr>
              <a:t>2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</a:rPr>
              <a:t>)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</a:rPr>
              <a:t>τ</a:t>
            </a:r>
            <a:r>
              <a:rPr lang="en-US" b="1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cs typeface="Arial" charset="0"/>
              <a:sym typeface="Symbol" charset="0"/>
            </a:endParaRPr>
          </a:p>
        </p:txBody>
      </p:sp>
      <p:sp>
        <p:nvSpPr>
          <p:cNvPr id="92166" name="Line 6"/>
          <p:cNvSpPr>
            <a:spLocks noChangeShapeType="1"/>
          </p:cNvSpPr>
          <p:nvPr/>
        </p:nvSpPr>
        <p:spPr bwMode="auto">
          <a:xfrm>
            <a:off x="538162" y="3810000"/>
            <a:ext cx="4033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609600" y="2209801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/>
                <a:cs typeface="Arial"/>
              </a:rPr>
              <a:t> |- </a:t>
            </a: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lang="en-US" b="1" dirty="0">
                <a:latin typeface="Arial"/>
                <a:cs typeface="Arial"/>
              </a:rPr>
              <a:t> :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2168" name="Text Box 10"/>
          <p:cNvSpPr txBox="1">
            <a:spLocks noChangeArrowheads="1"/>
          </p:cNvSpPr>
          <p:nvPr/>
        </p:nvSpPr>
        <p:spPr bwMode="auto">
          <a:xfrm>
            <a:off x="630237" y="5029200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 err="1">
                <a:latin typeface="Arial" charset="0"/>
                <a:cs typeface="Arial" charset="0"/>
              </a:rPr>
              <a:t>,x</a:t>
            </a:r>
            <a:r>
              <a:rPr lang="en-US" b="1" dirty="0">
                <a:latin typeface="Arial" charset="0"/>
                <a:cs typeface="Arial" charset="0"/>
                <a:sym typeface="Wingdings"/>
              </a:rPr>
              <a:t>: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  <a:r>
              <a:rPr lang="en-US" b="1" dirty="0">
                <a:latin typeface="Arial" charset="0"/>
                <a:cs typeface="Arial" charset="0"/>
              </a:rPr>
              <a:t>  |- 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</a:rPr>
              <a:t>τ</a:t>
            </a:r>
          </a:p>
        </p:txBody>
      </p:sp>
      <p:sp>
        <p:nvSpPr>
          <p:cNvPr id="92169" name="Text Box 11"/>
          <p:cNvSpPr txBox="1">
            <a:spLocks noChangeArrowheads="1"/>
          </p:cNvSpPr>
          <p:nvPr/>
        </p:nvSpPr>
        <p:spPr bwMode="auto">
          <a:xfrm>
            <a:off x="630237" y="55626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  <a:sym typeface="Symbol" charset="0"/>
              </a:rPr>
              <a:t>(</a:t>
            </a:r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  <a:sym typeface="Symbol" charset="0"/>
              </a:rPr>
              <a:t>x:</a:t>
            </a:r>
            <a:r>
              <a:rPr lang="el-GR" b="1" dirty="0">
                <a:solidFill>
                  <a:srgbClr val="FF0000"/>
                </a:solidFill>
                <a:latin typeface="Times New Roman"/>
                <a:cs typeface="Times New Roman"/>
                <a:sym typeface="Symbol" charset="0"/>
              </a:rPr>
              <a:t>σ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  <a:sym typeface="Symbol" charset="0"/>
              </a:rPr>
              <a:t>. E</a:t>
            </a:r>
            <a:r>
              <a:rPr lang="en-US" b="1" baseline="-25000" dirty="0">
                <a:solidFill>
                  <a:srgbClr val="0000FF"/>
                </a:solidFill>
                <a:latin typeface="Arial" charset="0"/>
                <a:cs typeface="Arial" charset="0"/>
                <a:sym typeface="Symbol" charset="0"/>
              </a:rPr>
              <a:t>1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  <a:sym typeface="Symbol" charset="0"/>
              </a:rPr>
              <a:t>)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: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σ</a:t>
            </a:r>
            <a:r>
              <a:rPr lang="en-US" b="1" dirty="0">
                <a:latin typeface="Times New Roman"/>
                <a:cs typeface="Times New Roman"/>
                <a:sym typeface="Symbol" charset="0"/>
              </a:rPr>
              <a:t> 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</a:p>
        </p:txBody>
      </p:sp>
      <p:sp>
        <p:nvSpPr>
          <p:cNvPr id="92170" name="Line 12"/>
          <p:cNvSpPr>
            <a:spLocks noChangeShapeType="1"/>
          </p:cNvSpPr>
          <p:nvPr/>
        </p:nvSpPr>
        <p:spPr bwMode="auto">
          <a:xfrm>
            <a:off x="457200" y="5562600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1" name="Text Box 13"/>
          <p:cNvSpPr txBox="1">
            <a:spLocks noChangeArrowheads="1"/>
          </p:cNvSpPr>
          <p:nvPr/>
        </p:nvSpPr>
        <p:spPr bwMode="auto">
          <a:xfrm>
            <a:off x="6267067" y="1981200"/>
            <a:ext cx="15815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 (Variable)</a:t>
            </a:r>
          </a:p>
        </p:txBody>
      </p:sp>
      <p:sp>
        <p:nvSpPr>
          <p:cNvPr id="92172" name="Text Box 14"/>
          <p:cNvSpPr txBox="1">
            <a:spLocks noChangeArrowheads="1"/>
          </p:cNvSpPr>
          <p:nvPr/>
        </p:nvSpPr>
        <p:spPr bwMode="auto">
          <a:xfrm>
            <a:off x="6324600" y="3429000"/>
            <a:ext cx="1895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(Application)</a:t>
            </a:r>
          </a:p>
        </p:txBody>
      </p:sp>
      <p:sp>
        <p:nvSpPr>
          <p:cNvPr id="92173" name="Text Box 15"/>
          <p:cNvSpPr txBox="1">
            <a:spLocks noChangeArrowheads="1"/>
          </p:cNvSpPr>
          <p:nvPr/>
        </p:nvSpPr>
        <p:spPr bwMode="auto">
          <a:xfrm>
            <a:off x="6321424" y="5334000"/>
            <a:ext cx="19292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(Abstraction)</a:t>
            </a:r>
          </a:p>
        </p:txBody>
      </p:sp>
      <p:sp>
        <p:nvSpPr>
          <p:cNvPr id="92174" name="Text Box 16"/>
          <p:cNvSpPr txBox="1">
            <a:spLocks noChangeArrowheads="1"/>
          </p:cNvSpPr>
          <p:nvPr/>
        </p:nvSpPr>
        <p:spPr bwMode="auto">
          <a:xfrm>
            <a:off x="3505200" y="4267200"/>
            <a:ext cx="463207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b="1" dirty="0">
                <a:latin typeface="Arial" charset="0"/>
                <a:cs typeface="Arial" charset="0"/>
              </a:rPr>
              <a:t>binding</a:t>
            </a:r>
            <a:r>
              <a:rPr lang="en-US" sz="2200" dirty="0">
                <a:latin typeface="Arial" charset="0"/>
                <a:cs typeface="Arial" charset="0"/>
              </a:rPr>
              <a:t>: augments environment 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Γ</a:t>
            </a:r>
            <a:endParaRPr lang="en-US" sz="2200" b="1" dirty="0">
              <a:latin typeface="Arial" charset="0"/>
              <a:cs typeface="Arial" charset="0"/>
            </a:endParaRPr>
          </a:p>
          <a:p>
            <a:pPr eaLnBrk="1" hangingPunct="1"/>
            <a:r>
              <a:rPr lang="en-US" sz="2200" dirty="0">
                <a:latin typeface="Arial" charset="0"/>
                <a:cs typeface="Arial" charset="0"/>
              </a:rPr>
              <a:t>with binding of </a:t>
            </a:r>
            <a:r>
              <a:rPr lang="en-US" sz="2200" b="1" dirty="0">
                <a:latin typeface="Arial" charset="0"/>
                <a:cs typeface="Arial" charset="0"/>
              </a:rPr>
              <a:t>x</a:t>
            </a:r>
            <a:r>
              <a:rPr lang="en-US" sz="2200" dirty="0">
                <a:latin typeface="Arial" charset="0"/>
                <a:cs typeface="Arial" charset="0"/>
              </a:rPr>
              <a:t> to type </a:t>
            </a:r>
            <a:r>
              <a:rPr lang="el-GR" sz="2200" b="1" dirty="0">
                <a:latin typeface="Times New Roman"/>
                <a:cs typeface="Times New Roman"/>
              </a:rPr>
              <a:t>σ</a:t>
            </a:r>
            <a:endParaRPr lang="en-US" sz="2200" dirty="0">
              <a:latin typeface="Arial" charset="0"/>
              <a:cs typeface="Arial" charset="0"/>
            </a:endParaRPr>
          </a:p>
        </p:txBody>
      </p:sp>
      <p:sp>
        <p:nvSpPr>
          <p:cNvPr id="92175" name="Freeform 18"/>
          <p:cNvSpPr>
            <a:spLocks/>
          </p:cNvSpPr>
          <p:nvPr/>
        </p:nvSpPr>
        <p:spPr bwMode="auto">
          <a:xfrm>
            <a:off x="1143000" y="4533900"/>
            <a:ext cx="2324100" cy="495300"/>
          </a:xfrm>
          <a:custGeom>
            <a:avLst/>
            <a:gdLst>
              <a:gd name="T0" fmla="*/ 2147483647 w 1464"/>
              <a:gd name="T1" fmla="*/ 2147483647 h 312"/>
              <a:gd name="T2" fmla="*/ 2147483647 w 1464"/>
              <a:gd name="T3" fmla="*/ 2147483647 h 312"/>
              <a:gd name="T4" fmla="*/ 2147483647 w 1464"/>
              <a:gd name="T5" fmla="*/ 2147483647 h 312"/>
              <a:gd name="T6" fmla="*/ 2147483647 w 1464"/>
              <a:gd name="T7" fmla="*/ 2147483647 h 312"/>
              <a:gd name="T8" fmla="*/ 0 60000 65536"/>
              <a:gd name="T9" fmla="*/ 0 60000 65536"/>
              <a:gd name="T10" fmla="*/ 0 60000 65536"/>
              <a:gd name="T11" fmla="*/ 0 60000 65536"/>
              <a:gd name="T12" fmla="*/ 0 w 1464"/>
              <a:gd name="T13" fmla="*/ 0 h 312"/>
              <a:gd name="T14" fmla="*/ 1464 w 1464"/>
              <a:gd name="T15" fmla="*/ 312 h 3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64" h="312">
                <a:moveTo>
                  <a:pt x="72" y="312"/>
                </a:moveTo>
                <a:cubicBezTo>
                  <a:pt x="36" y="180"/>
                  <a:pt x="0" y="48"/>
                  <a:pt x="120" y="24"/>
                </a:cubicBezTo>
                <a:cubicBezTo>
                  <a:pt x="240" y="0"/>
                  <a:pt x="568" y="160"/>
                  <a:pt x="792" y="168"/>
                </a:cubicBezTo>
                <a:cubicBezTo>
                  <a:pt x="1016" y="176"/>
                  <a:pt x="1352" y="88"/>
                  <a:pt x="1464" y="7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6" name="Text Box 19"/>
          <p:cNvSpPr txBox="1">
            <a:spLocks noChangeArrowheads="1"/>
          </p:cNvSpPr>
          <p:nvPr/>
        </p:nvSpPr>
        <p:spPr bwMode="auto">
          <a:xfrm>
            <a:off x="3101428" y="1371600"/>
            <a:ext cx="50281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Arial"/>
                <a:cs typeface="Arial"/>
              </a:rPr>
              <a:t>looks up the type of </a:t>
            </a:r>
            <a:r>
              <a:rPr lang="en-US" sz="2200" b="1" dirty="0">
                <a:latin typeface="Arial"/>
                <a:cs typeface="Arial"/>
              </a:rPr>
              <a:t>x</a:t>
            </a:r>
            <a:r>
              <a:rPr lang="en-US" sz="2200" dirty="0">
                <a:latin typeface="Arial"/>
                <a:cs typeface="Arial"/>
              </a:rPr>
              <a:t> in environment 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sz="2200" dirty="0">
                <a:latin typeface="Arial"/>
                <a:cs typeface="Arial"/>
              </a:rPr>
              <a:t> </a:t>
            </a:r>
          </a:p>
        </p:txBody>
      </p:sp>
      <p:sp>
        <p:nvSpPr>
          <p:cNvPr id="92177" name="Freeform 21"/>
          <p:cNvSpPr>
            <a:spLocks/>
          </p:cNvSpPr>
          <p:nvPr/>
        </p:nvSpPr>
        <p:spPr bwMode="auto">
          <a:xfrm>
            <a:off x="2057400" y="1524000"/>
            <a:ext cx="1066800" cy="685800"/>
          </a:xfrm>
          <a:custGeom>
            <a:avLst/>
            <a:gdLst>
              <a:gd name="T0" fmla="*/ 2147483647 w 1328"/>
              <a:gd name="T1" fmla="*/ 2147483647 h 280"/>
              <a:gd name="T2" fmla="*/ 2147483647 w 1328"/>
              <a:gd name="T3" fmla="*/ 2147483647 h 280"/>
              <a:gd name="T4" fmla="*/ 2147483647 w 1328"/>
              <a:gd name="T5" fmla="*/ 2147483647 h 280"/>
              <a:gd name="T6" fmla="*/ 0 60000 65536"/>
              <a:gd name="T7" fmla="*/ 0 60000 65536"/>
              <a:gd name="T8" fmla="*/ 0 60000 65536"/>
              <a:gd name="T9" fmla="*/ 0 w 1328"/>
              <a:gd name="T10" fmla="*/ 0 h 280"/>
              <a:gd name="T11" fmla="*/ 1328 w 1328"/>
              <a:gd name="T12" fmla="*/ 280 h 2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8" h="280">
                <a:moveTo>
                  <a:pt x="272" y="280"/>
                </a:moveTo>
                <a:cubicBezTo>
                  <a:pt x="136" y="180"/>
                  <a:pt x="0" y="80"/>
                  <a:pt x="176" y="40"/>
                </a:cubicBezTo>
                <a:cubicBezTo>
                  <a:pt x="352" y="0"/>
                  <a:pt x="840" y="20"/>
                  <a:pt x="1328" y="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>
              <a:latin typeface="Arial"/>
              <a:cs typeface="Arial"/>
            </a:endParaRP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533400" y="2286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609600" y="1824335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>
                <a:latin typeface="Arial"/>
                <a:cs typeface="Arial"/>
              </a:rPr>
              <a:t>x: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r>
              <a:rPr lang="en-US" b="1" dirty="0">
                <a:latin typeface="Times New Roman"/>
                <a:cs typeface="Times New Roman"/>
                <a:sym typeface="Symbol" charset="0"/>
              </a:rPr>
              <a:t>  </a:t>
            </a:r>
            <a:r>
              <a:rPr lang="en-US" b="1" dirty="0">
                <a:latin typeface="Arial"/>
                <a:cs typeface="Arial"/>
              </a:rPr>
              <a:t>  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611508"/>
              </p:ext>
            </p:extLst>
          </p:nvPr>
        </p:nvGraphicFramePr>
        <p:xfrm>
          <a:off x="1295400" y="1828800"/>
          <a:ext cx="30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" name="Equation" r:id="rId7" imgW="152400" imgH="152400" progId="Equation.3">
                  <p:embed/>
                </p:oleObj>
              </mc:Choice>
              <mc:Fallback>
                <p:oleObj name="Equation" r:id="rId7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95400" y="1828800"/>
                        <a:ext cx="304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8627BE4B-830D-B146-B315-156EA3B4B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771FB4-87E9-E347-9A1F-56C12CB0E158}"/>
              </a:ext>
            </a:extLst>
          </p:cNvPr>
          <p:cNvSpPr/>
          <p:nvPr/>
        </p:nvSpPr>
        <p:spPr>
          <a:xfrm>
            <a:off x="397952" y="3316986"/>
            <a:ext cx="418624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F31C6D1-E8AD-5F4E-BE22-CF4E24467D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3770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2164" grpId="0"/>
      <p:bldP spid="92165" grpId="0"/>
      <p:bldP spid="92166" grpId="0" animBg="1"/>
      <p:bldP spid="92167" grpId="0"/>
      <p:bldP spid="92168" grpId="0"/>
      <p:bldP spid="92169" grpId="0"/>
      <p:bldP spid="92170" grpId="0" animBg="1"/>
      <p:bldP spid="92171" grpId="0"/>
      <p:bldP spid="92172" grpId="0"/>
      <p:bldP spid="92173" grpId="0"/>
      <p:bldP spid="92174" grpId="0"/>
      <p:bldP spid="92175" grpId="0" animBg="1"/>
      <p:bldP spid="92176" grpId="0"/>
      <p:bldP spid="92177" grpId="0" animBg="1"/>
      <p:bldP spid="19" grpId="0" animBg="1"/>
      <p:bldP spid="20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26488" cy="4532313"/>
          </a:xfrm>
        </p:spPr>
        <p:txBody>
          <a:bodyPr/>
          <a:lstStyle/>
          <a:p>
            <a:r>
              <a:rPr lang="en-US" dirty="0"/>
              <a:t>A type system either accepts a term (i.e., term is “</a:t>
            </a:r>
            <a:r>
              <a:rPr lang="en-US" dirty="0">
                <a:solidFill>
                  <a:srgbClr val="0000FF"/>
                </a:solidFill>
              </a:rPr>
              <a:t>well-typed</a:t>
            </a:r>
            <a:r>
              <a:rPr lang="en-US" dirty="0"/>
              <a:t>”), or rejects it  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Type soundness</a:t>
            </a:r>
            <a:r>
              <a:rPr lang="en-US" dirty="0"/>
              <a:t>, also called </a:t>
            </a:r>
            <a:r>
              <a:rPr lang="en-US" dirty="0">
                <a:solidFill>
                  <a:srgbClr val="0000FF"/>
                </a:solidFill>
              </a:rPr>
              <a:t>type safety</a:t>
            </a:r>
          </a:p>
          <a:p>
            <a:pPr lvl="1"/>
            <a:r>
              <a:rPr lang="en-US" dirty="0"/>
              <a:t>Well-typed terms never “go wrong”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00FF"/>
                </a:solidFill>
              </a:rPr>
              <a:t>sound type system</a:t>
            </a:r>
            <a:r>
              <a:rPr lang="en-US" dirty="0"/>
              <a:t> never accepts a term that can “go wrong”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00FF"/>
                </a:solidFill>
              </a:rPr>
              <a:t>complete type system</a:t>
            </a:r>
            <a:r>
              <a:rPr lang="en-US" dirty="0"/>
              <a:t> never rejects a term that cannot “go wrong”</a:t>
            </a:r>
          </a:p>
          <a:p>
            <a:pPr lvl="1"/>
            <a:r>
              <a:rPr lang="en-US" dirty="0"/>
              <a:t>Whether a term can “go wrong” is undecidable</a:t>
            </a:r>
          </a:p>
          <a:p>
            <a:pPr lvl="2"/>
            <a:r>
              <a:rPr lang="en-US" dirty="0"/>
              <a:t>Type systems choose </a:t>
            </a:r>
            <a:r>
              <a:rPr lang="en-US" dirty="0">
                <a:solidFill>
                  <a:srgbClr val="0000FF"/>
                </a:solidFill>
              </a:rPr>
              <a:t>type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soundness (i.e., safety)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7DDB7D3-C5FB-D54E-95AC-A94A62B358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145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Together, Formally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typed lambda calculus (</a:t>
            </a:r>
            <a:r>
              <a:rPr lang="en-US" dirty="0">
                <a:solidFill>
                  <a:srgbClr val="0000FF"/>
                </a:solidFill>
              </a:rPr>
              <a:t>System F</a:t>
            </a:r>
            <a:r>
              <a:rPr lang="en-US" baseline="-25000" dirty="0">
                <a:solidFill>
                  <a:srgbClr val="0000FF"/>
                </a:solidFill>
              </a:rPr>
              <a:t>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Syntax of the simply typed lambda calculus</a:t>
            </a:r>
          </a:p>
          <a:p>
            <a:r>
              <a:rPr lang="en-US" dirty="0">
                <a:solidFill>
                  <a:srgbClr val="FF0000"/>
                </a:solidFill>
              </a:rPr>
              <a:t>The type system: type expressions, environment, and type judgments</a:t>
            </a:r>
          </a:p>
          <a:p>
            <a:r>
              <a:rPr lang="en-US" dirty="0"/>
              <a:t>The dynamic semantics</a:t>
            </a:r>
            <a:endParaRPr lang="en-US" baseline="-25000" dirty="0"/>
          </a:p>
          <a:p>
            <a:pPr lvl="1"/>
            <a:r>
              <a:rPr lang="en-US" dirty="0">
                <a:solidFill>
                  <a:srgbClr val="0000FF"/>
                </a:solidFill>
              </a:rPr>
              <a:t>Stuck states</a:t>
            </a:r>
            <a:endParaRPr lang="en-US" baseline="-25000" dirty="0">
              <a:solidFill>
                <a:srgbClr val="0000FF"/>
              </a:solidFill>
            </a:endParaRPr>
          </a:p>
          <a:p>
            <a:r>
              <a:rPr lang="en-US" dirty="0"/>
              <a:t>Type soundness theorem: progress and preservation theorem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FB06FF5-3824-BC4F-9B1D-2803248EC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177337-C0B2-684F-9705-C059E4784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5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0844567-F564-B64A-B9A0-712A98C194AC}" type="slidenum">
              <a:rPr lang="en-US" sz="1400"/>
              <a:pPr eaLnBrk="1" hangingPunct="1"/>
              <a:t>16</a:t>
            </a:fld>
            <a:endParaRPr lang="en-US" sz="1400"/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Type Expressions</a:t>
            </a: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6868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Introducing type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l-GR" b="1" dirty="0">
                <a:latin typeface="Times New Roman"/>
                <a:ea typeface="ＭＳ Ｐゴシック" charset="0"/>
                <a:cs typeface="Times New Roman"/>
                <a:sym typeface="Symbol" charset="0"/>
              </a:rPr>
              <a:t>τ</a:t>
            </a:r>
            <a:r>
              <a:rPr lang="en-US" b="1" dirty="0">
                <a:latin typeface="Arial" charset="0"/>
                <a:ea typeface="Arial" charset="0"/>
                <a:cs typeface="Arial" charset="0"/>
                <a:sym typeface="Symbol" charset="0"/>
              </a:rPr>
              <a:t> ::= b | </a:t>
            </a:r>
            <a:r>
              <a:rPr lang="el-GR" b="1" dirty="0">
                <a:latin typeface="Times New Roman"/>
                <a:ea typeface="ＭＳ Ｐゴシック" charset="0"/>
                <a:cs typeface="Times New Roman"/>
                <a:sym typeface="Symbol" charset="0"/>
              </a:rPr>
              <a:t>τ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 </a:t>
            </a:r>
            <a:r>
              <a:rPr lang="el-GR" b="1" dirty="0">
                <a:latin typeface="Times New Roman"/>
                <a:ea typeface="ＭＳ Ｐゴシック" charset="0"/>
                <a:cs typeface="Times New Roman"/>
                <a:sym typeface="Symbol" charset="0"/>
              </a:rPr>
              <a:t>τ</a:t>
            </a:r>
            <a:endParaRPr lang="en-US" b="1" dirty="0">
              <a:latin typeface="Times New Roman"/>
              <a:ea typeface="ＭＳ Ｐゴシック" charset="0"/>
              <a:cs typeface="Times New Roman"/>
              <a:sym typeface="Symbo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A type is a basic type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(we will only consider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int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and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bool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, for simplicity), or a function type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sym typeface="Symbol" charset="0"/>
              </a:rPr>
              <a:t>Examples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None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int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bool  (int  int)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//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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is right-associative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, thus can write just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bool  int  int</a:t>
            </a:r>
            <a:endParaRPr lang="en-US" dirty="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sym typeface="Symbol" charset="0"/>
              </a:rPr>
              <a:t>Syntax of simply typed lambda calculus: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 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Wingdings" charset="0"/>
              </a:rPr>
              <a:t>::=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x | ( 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x</a:t>
            </a:r>
            <a:r>
              <a:rPr lang="en-US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:</a:t>
            </a:r>
            <a:r>
              <a:rPr lang="el-GR" b="1" dirty="0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  <a:sym typeface="Symbol" charset="0"/>
              </a:rPr>
              <a:t>τ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. E</a:t>
            </a:r>
            <a:r>
              <a:rPr lang="en-US" b="1" baseline="-25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 ) | ( E</a:t>
            </a:r>
            <a:r>
              <a:rPr lang="en-US" b="1" baseline="-25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 E</a:t>
            </a:r>
            <a:r>
              <a:rPr lang="en-US" b="1" baseline="-25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2 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) 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15C4A06-F57D-4847-B3CC-7BC939DF2B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878BF1-8559-FD4F-9EEA-7194256406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127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 Environment and Type Judgments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726488" cy="4532313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Arial" charset="0"/>
              </a:rPr>
              <a:t>A term in the simply typed lambda calculus is</a:t>
            </a:r>
          </a:p>
          <a:p>
            <a:pPr lvl="1" eaLnBrk="1" hangingPunct="1"/>
            <a:r>
              <a:rPr lang="en-US" dirty="0">
                <a:latin typeface="Arial" charset="0"/>
                <a:ea typeface="Arial" charset="0"/>
                <a:cs typeface="Arial" charset="0"/>
              </a:rPr>
              <a:t>Type correct i.e., well-typed, or</a:t>
            </a:r>
          </a:p>
          <a:p>
            <a:pPr lvl="1" eaLnBrk="1" hangingPunct="1"/>
            <a:r>
              <a:rPr lang="en-US" dirty="0">
                <a:latin typeface="Arial" charset="0"/>
                <a:ea typeface="Arial" charset="0"/>
                <a:cs typeface="Arial" charset="0"/>
              </a:rPr>
              <a:t>Type incorrect </a:t>
            </a:r>
          </a:p>
          <a:p>
            <a:pPr eaLnBrk="1" hangingPunct="1"/>
            <a:r>
              <a:rPr lang="en-US" sz="3000" dirty="0">
                <a:latin typeface="Arial" charset="0"/>
              </a:rPr>
              <a:t>The rules that judge type correctness are given in the form of </a:t>
            </a:r>
            <a:r>
              <a:rPr lang="en-US" sz="3000" dirty="0">
                <a:solidFill>
                  <a:srgbClr val="0000FF"/>
                </a:solidFill>
                <a:latin typeface="Arial" charset="0"/>
              </a:rPr>
              <a:t>type judgments</a:t>
            </a:r>
            <a:r>
              <a:rPr lang="en-US" sz="3000" dirty="0">
                <a:latin typeface="Arial" charset="0"/>
              </a:rPr>
              <a:t> in an </a:t>
            </a:r>
            <a:r>
              <a:rPr lang="en-US" sz="3000" dirty="0">
                <a:solidFill>
                  <a:srgbClr val="0000FF"/>
                </a:solidFill>
                <a:latin typeface="Arial" charset="0"/>
              </a:rPr>
              <a:t>environment</a:t>
            </a:r>
          </a:p>
          <a:p>
            <a:pPr lvl="1" eaLnBrk="1" hangingPunct="1"/>
            <a:r>
              <a:rPr lang="en-US" dirty="0">
                <a:latin typeface="Arial" charset="0"/>
                <a:ea typeface="Arial" charset="0"/>
                <a:cs typeface="Arial" charset="0"/>
              </a:rPr>
              <a:t>Environment 	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|- E : </a:t>
            </a:r>
            <a:r>
              <a:rPr lang="el-GR" b="1" dirty="0">
                <a:latin typeface="Times New Roman"/>
                <a:ea typeface="ＭＳ Ｐゴシック" charset="0"/>
                <a:cs typeface="Times New Roman"/>
                <a:sym typeface="Symbol" charset="0"/>
              </a:rPr>
              <a:t>τ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 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|-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is the turnstile)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Read: environment </a:t>
            </a:r>
            <a:r>
              <a:rPr lang="en-US" b="1" dirty="0" err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entails that </a:t>
            </a:r>
            <a:r>
              <a:rPr lang="en-US" b="1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has type </a:t>
            </a:r>
            <a:r>
              <a:rPr lang="el-GR" b="1" dirty="0">
                <a:solidFill>
                  <a:srgbClr val="0000FF"/>
                </a:solidFill>
                <a:latin typeface="Times New Roman"/>
                <a:ea typeface="ＭＳ Ｐゴシック" charset="0"/>
                <a:cs typeface="Times New Roman"/>
                <a:sym typeface="Symbol" charset="0"/>
              </a:rPr>
              <a:t>τ</a:t>
            </a:r>
            <a:endParaRPr lang="en-US" b="1" dirty="0">
              <a:solidFill>
                <a:srgbClr val="0000FF"/>
              </a:solidFill>
              <a:latin typeface="Times New Roman"/>
              <a:ea typeface="Arial" charset="0"/>
              <a:cs typeface="Times New Roman"/>
            </a:endParaRPr>
          </a:p>
          <a:p>
            <a:pPr lvl="1" eaLnBrk="1" hangingPunct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Arial" charset="0"/>
                <a:cs typeface="Arial" charset="0"/>
              </a:rPr>
              <a:t>Type judgment 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3657600" y="5638800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/>
                <a:cs typeface="Arial"/>
              </a:rPr>
              <a:t> |- E</a:t>
            </a:r>
            <a:r>
              <a:rPr lang="en-US" b="1" baseline="-25000" dirty="0">
                <a:latin typeface="Arial"/>
                <a:cs typeface="Arial"/>
              </a:rPr>
              <a:t>1</a:t>
            </a:r>
            <a:r>
              <a:rPr lang="en-US" b="1" dirty="0">
                <a:latin typeface="Arial"/>
                <a:cs typeface="Arial"/>
              </a:rPr>
              <a:t> : 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τ</a:t>
            </a:r>
            <a:r>
              <a:rPr lang="en-US" b="1" dirty="0">
                <a:latin typeface="Arial"/>
                <a:cs typeface="Arial"/>
                <a:sym typeface="Symbol" charset="0"/>
              </a:rPr>
              <a:t>     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/>
                <a:cs typeface="Arial"/>
                <a:sym typeface="Symbol" charset="0"/>
              </a:rPr>
              <a:t> |- E</a:t>
            </a:r>
            <a:r>
              <a:rPr lang="en-US" b="1" baseline="-25000" dirty="0">
                <a:latin typeface="Arial"/>
                <a:cs typeface="Arial"/>
                <a:sym typeface="Symbol" charset="0"/>
              </a:rPr>
              <a:t>2</a:t>
            </a:r>
            <a:r>
              <a:rPr lang="en-US" b="1" dirty="0">
                <a:latin typeface="Arial"/>
                <a:cs typeface="Arial"/>
              </a:rPr>
              <a:t> : 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3810000" y="6167735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latin typeface="Arial"/>
                <a:cs typeface="Arial"/>
              </a:rPr>
              <a:t>	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/>
                <a:cs typeface="Arial"/>
                <a:sym typeface="Symbol" charset="0"/>
              </a:rPr>
              <a:t> |- (E</a:t>
            </a:r>
            <a:r>
              <a:rPr lang="en-US" b="1" baseline="-25000" dirty="0">
                <a:latin typeface="Arial"/>
                <a:cs typeface="Arial"/>
                <a:sym typeface="Symbol" charset="0"/>
              </a:rPr>
              <a:t>1</a:t>
            </a:r>
            <a:r>
              <a:rPr lang="en-US" b="1" dirty="0">
                <a:latin typeface="Arial"/>
                <a:cs typeface="Arial"/>
                <a:sym typeface="Symbol" charset="0"/>
              </a:rPr>
              <a:t> E</a:t>
            </a:r>
            <a:r>
              <a:rPr lang="en-US" b="1" baseline="-25000" dirty="0">
                <a:latin typeface="Arial"/>
                <a:cs typeface="Arial"/>
                <a:sym typeface="Symbol" charset="0"/>
              </a:rPr>
              <a:t>2</a:t>
            </a:r>
            <a:r>
              <a:rPr lang="en-US" b="1" dirty="0">
                <a:latin typeface="Arial"/>
                <a:cs typeface="Arial"/>
              </a:rPr>
              <a:t>) :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endParaRPr lang="en-US" b="1" dirty="0">
              <a:latin typeface="Times New Roman"/>
              <a:cs typeface="Times New Roman"/>
              <a:sym typeface="Symbol" charset="0"/>
            </a:endParaRPr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>
            <a:off x="3886200" y="61722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3" name="Line 7"/>
          <p:cNvSpPr>
            <a:spLocks noChangeShapeType="1"/>
          </p:cNvSpPr>
          <p:nvPr/>
        </p:nvSpPr>
        <p:spPr bwMode="auto">
          <a:xfrm flipV="1">
            <a:off x="5791200" y="5562600"/>
            <a:ext cx="1600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4" name="Text Box 9"/>
          <p:cNvSpPr txBox="1">
            <a:spLocks noChangeArrowheads="1"/>
          </p:cNvSpPr>
          <p:nvPr/>
        </p:nvSpPr>
        <p:spPr bwMode="auto">
          <a:xfrm>
            <a:off x="7453313" y="5257800"/>
            <a:ext cx="13604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Arial"/>
                <a:cs typeface="Arial"/>
              </a:rPr>
              <a:t>Premises</a:t>
            </a:r>
          </a:p>
        </p:txBody>
      </p:sp>
      <p:sp>
        <p:nvSpPr>
          <p:cNvPr id="91145" name="Text Box 10"/>
          <p:cNvSpPr txBox="1">
            <a:spLocks noChangeArrowheads="1"/>
          </p:cNvSpPr>
          <p:nvPr/>
        </p:nvSpPr>
        <p:spPr bwMode="auto">
          <a:xfrm>
            <a:off x="7487369" y="6350913"/>
            <a:ext cx="15804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Arial"/>
                <a:cs typeface="Arial"/>
              </a:rPr>
              <a:t>Conclusion</a:t>
            </a:r>
          </a:p>
        </p:txBody>
      </p:sp>
      <p:sp>
        <p:nvSpPr>
          <p:cNvPr id="91146" name="Line 11"/>
          <p:cNvSpPr>
            <a:spLocks noChangeShapeType="1"/>
          </p:cNvSpPr>
          <p:nvPr/>
        </p:nvSpPr>
        <p:spPr bwMode="auto">
          <a:xfrm>
            <a:off x="6781800" y="6400800"/>
            <a:ext cx="762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532096-DA37-3D44-80F6-D90F4B8366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44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1140" grpId="0"/>
      <p:bldP spid="91141" grpId="0"/>
      <p:bldP spid="91142" grpId="0" animBg="1"/>
      <p:bldP spid="91143" grpId="0" animBg="1"/>
      <p:bldP spid="91144" grpId="0"/>
      <p:bldP spid="91145" grpId="0"/>
      <p:bldP spid="911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FAA0655-0383-084F-960A-68AD5098FF1B}" type="slidenum">
              <a:rPr lang="en-US" sz="1400">
                <a:latin typeface="Arial" charset="0"/>
                <a:cs typeface="Arial" charset="0"/>
              </a:rPr>
              <a:pPr eaLnBrk="1" hangingPunct="1"/>
              <a:t>18</a:t>
            </a:fld>
            <a:endParaRPr lang="en-US" sz="1400">
              <a:latin typeface="Arial" charset="0"/>
              <a:cs typeface="Arial" charset="0"/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152400"/>
            <a:ext cx="7793037" cy="1004887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Semantics</a:t>
            </a:r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614362" y="3352800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</a:rPr>
              <a:t> |- 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τ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	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2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1223962" y="3886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(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2</a:t>
            </a:r>
            <a:r>
              <a:rPr lang="en-US" b="1" dirty="0">
                <a:latin typeface="Arial" charset="0"/>
                <a:cs typeface="Arial" charset="0"/>
              </a:rPr>
              <a:t>) : </a:t>
            </a:r>
            <a:r>
              <a:rPr lang="el-GR" b="1" dirty="0">
                <a:latin typeface="Times New Roman"/>
                <a:cs typeface="Times New Roman"/>
              </a:rPr>
              <a:t>τ</a:t>
            </a:r>
            <a:r>
              <a:rPr lang="en-US" b="1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cs typeface="Arial" charset="0"/>
              <a:sym typeface="Symbol" charset="0"/>
            </a:endParaRPr>
          </a:p>
        </p:txBody>
      </p:sp>
      <p:sp>
        <p:nvSpPr>
          <p:cNvPr id="92166" name="Line 6"/>
          <p:cNvSpPr>
            <a:spLocks noChangeShapeType="1"/>
          </p:cNvSpPr>
          <p:nvPr/>
        </p:nvSpPr>
        <p:spPr bwMode="auto">
          <a:xfrm>
            <a:off x="538162" y="3810000"/>
            <a:ext cx="40338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609600" y="2209801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/>
                <a:cs typeface="Arial"/>
              </a:rPr>
              <a:t> |- x :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2168" name="Text Box 10"/>
          <p:cNvSpPr txBox="1">
            <a:spLocks noChangeArrowheads="1"/>
          </p:cNvSpPr>
          <p:nvPr/>
        </p:nvSpPr>
        <p:spPr bwMode="auto">
          <a:xfrm>
            <a:off x="630237" y="5029200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 err="1">
                <a:latin typeface="Arial" charset="0"/>
                <a:cs typeface="Arial" charset="0"/>
              </a:rPr>
              <a:t>,x</a:t>
            </a:r>
            <a:r>
              <a:rPr lang="en-US" b="1" dirty="0">
                <a:latin typeface="Arial" charset="0"/>
                <a:cs typeface="Arial" charset="0"/>
                <a:sym typeface="Wingdings"/>
              </a:rPr>
              <a:t>:</a:t>
            </a:r>
            <a:r>
              <a:rPr lang="el-GR" b="1" dirty="0">
                <a:latin typeface="Times New Roman"/>
                <a:cs typeface="Times New Roman"/>
              </a:rPr>
              <a:t>σ</a:t>
            </a:r>
            <a:r>
              <a:rPr lang="en-US" b="1" dirty="0">
                <a:latin typeface="Arial" charset="0"/>
                <a:cs typeface="Arial" charset="0"/>
              </a:rPr>
              <a:t>  |- 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</a:rPr>
              <a:t>τ</a:t>
            </a:r>
          </a:p>
        </p:txBody>
      </p:sp>
      <p:sp>
        <p:nvSpPr>
          <p:cNvPr id="92169" name="Text Box 11"/>
          <p:cNvSpPr txBox="1">
            <a:spLocks noChangeArrowheads="1"/>
          </p:cNvSpPr>
          <p:nvPr/>
        </p:nvSpPr>
        <p:spPr bwMode="auto">
          <a:xfrm>
            <a:off x="630237" y="55626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(x: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σ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. E</a:t>
            </a:r>
            <a:r>
              <a:rPr lang="en-US" b="1" baseline="-25000" dirty="0">
                <a:latin typeface="Arial" charset="0"/>
                <a:cs typeface="Arial" charset="0"/>
                <a:sym typeface="Symbol" charset="0"/>
              </a:rPr>
              <a:t>1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) :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σ</a:t>
            </a:r>
            <a:r>
              <a:rPr lang="en-US" b="1" dirty="0">
                <a:latin typeface="Times New Roman"/>
                <a:cs typeface="Times New Roman"/>
                <a:sym typeface="Symbol" charset="0"/>
              </a:rPr>
              <a:t> 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</a:p>
        </p:txBody>
      </p:sp>
      <p:sp>
        <p:nvSpPr>
          <p:cNvPr id="92170" name="Line 12"/>
          <p:cNvSpPr>
            <a:spLocks noChangeShapeType="1"/>
          </p:cNvSpPr>
          <p:nvPr/>
        </p:nvSpPr>
        <p:spPr bwMode="auto">
          <a:xfrm>
            <a:off x="457200" y="5562600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1" name="Text Box 13"/>
          <p:cNvSpPr txBox="1">
            <a:spLocks noChangeArrowheads="1"/>
          </p:cNvSpPr>
          <p:nvPr/>
        </p:nvSpPr>
        <p:spPr bwMode="auto">
          <a:xfrm>
            <a:off x="6267067" y="1981200"/>
            <a:ext cx="15815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 (Variable)</a:t>
            </a:r>
          </a:p>
        </p:txBody>
      </p:sp>
      <p:sp>
        <p:nvSpPr>
          <p:cNvPr id="92172" name="Text Box 14"/>
          <p:cNvSpPr txBox="1">
            <a:spLocks noChangeArrowheads="1"/>
          </p:cNvSpPr>
          <p:nvPr/>
        </p:nvSpPr>
        <p:spPr bwMode="auto">
          <a:xfrm>
            <a:off x="6324600" y="3429000"/>
            <a:ext cx="1895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(Application)</a:t>
            </a:r>
          </a:p>
        </p:txBody>
      </p:sp>
      <p:sp>
        <p:nvSpPr>
          <p:cNvPr id="92173" name="Text Box 15"/>
          <p:cNvSpPr txBox="1">
            <a:spLocks noChangeArrowheads="1"/>
          </p:cNvSpPr>
          <p:nvPr/>
        </p:nvSpPr>
        <p:spPr bwMode="auto">
          <a:xfrm>
            <a:off x="6321424" y="5334000"/>
            <a:ext cx="19292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(Abstraction)</a:t>
            </a:r>
          </a:p>
        </p:txBody>
      </p:sp>
      <p:sp>
        <p:nvSpPr>
          <p:cNvPr id="92174" name="Text Box 16"/>
          <p:cNvSpPr txBox="1">
            <a:spLocks noChangeArrowheads="1"/>
          </p:cNvSpPr>
          <p:nvPr/>
        </p:nvSpPr>
        <p:spPr bwMode="auto">
          <a:xfrm>
            <a:off x="3505200" y="4267200"/>
            <a:ext cx="463207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b="1" dirty="0">
                <a:latin typeface="Arial" charset="0"/>
                <a:cs typeface="Arial" charset="0"/>
              </a:rPr>
              <a:t>binding</a:t>
            </a:r>
            <a:r>
              <a:rPr lang="en-US" sz="2200" dirty="0">
                <a:latin typeface="Arial" charset="0"/>
                <a:cs typeface="Arial" charset="0"/>
              </a:rPr>
              <a:t>: augments environment 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Γ</a:t>
            </a:r>
            <a:endParaRPr lang="en-US" sz="2200" b="1" dirty="0">
              <a:latin typeface="Arial" charset="0"/>
              <a:cs typeface="Arial" charset="0"/>
            </a:endParaRPr>
          </a:p>
          <a:p>
            <a:pPr eaLnBrk="1" hangingPunct="1"/>
            <a:r>
              <a:rPr lang="en-US" sz="2200" dirty="0">
                <a:latin typeface="Arial" charset="0"/>
                <a:cs typeface="Arial" charset="0"/>
              </a:rPr>
              <a:t>with binding of </a:t>
            </a:r>
            <a:r>
              <a:rPr lang="en-US" sz="2200" b="1" dirty="0">
                <a:latin typeface="Arial" charset="0"/>
                <a:cs typeface="Arial" charset="0"/>
              </a:rPr>
              <a:t>x</a:t>
            </a:r>
            <a:r>
              <a:rPr lang="en-US" sz="2200" dirty="0">
                <a:latin typeface="Arial" charset="0"/>
                <a:cs typeface="Arial" charset="0"/>
              </a:rPr>
              <a:t> to type </a:t>
            </a:r>
            <a:r>
              <a:rPr lang="el-GR" sz="2200" b="1" dirty="0">
                <a:latin typeface="Times New Roman"/>
                <a:cs typeface="Times New Roman"/>
              </a:rPr>
              <a:t>σ</a:t>
            </a:r>
            <a:endParaRPr lang="en-US" sz="2200" dirty="0">
              <a:latin typeface="Arial" charset="0"/>
              <a:cs typeface="Arial" charset="0"/>
            </a:endParaRPr>
          </a:p>
        </p:txBody>
      </p:sp>
      <p:sp>
        <p:nvSpPr>
          <p:cNvPr id="92175" name="Freeform 18"/>
          <p:cNvSpPr>
            <a:spLocks/>
          </p:cNvSpPr>
          <p:nvPr/>
        </p:nvSpPr>
        <p:spPr bwMode="auto">
          <a:xfrm>
            <a:off x="1143000" y="4533900"/>
            <a:ext cx="2324100" cy="495300"/>
          </a:xfrm>
          <a:custGeom>
            <a:avLst/>
            <a:gdLst>
              <a:gd name="T0" fmla="*/ 2147483647 w 1464"/>
              <a:gd name="T1" fmla="*/ 2147483647 h 312"/>
              <a:gd name="T2" fmla="*/ 2147483647 w 1464"/>
              <a:gd name="T3" fmla="*/ 2147483647 h 312"/>
              <a:gd name="T4" fmla="*/ 2147483647 w 1464"/>
              <a:gd name="T5" fmla="*/ 2147483647 h 312"/>
              <a:gd name="T6" fmla="*/ 2147483647 w 1464"/>
              <a:gd name="T7" fmla="*/ 2147483647 h 312"/>
              <a:gd name="T8" fmla="*/ 0 60000 65536"/>
              <a:gd name="T9" fmla="*/ 0 60000 65536"/>
              <a:gd name="T10" fmla="*/ 0 60000 65536"/>
              <a:gd name="T11" fmla="*/ 0 60000 65536"/>
              <a:gd name="T12" fmla="*/ 0 w 1464"/>
              <a:gd name="T13" fmla="*/ 0 h 312"/>
              <a:gd name="T14" fmla="*/ 1464 w 1464"/>
              <a:gd name="T15" fmla="*/ 312 h 3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64" h="312">
                <a:moveTo>
                  <a:pt x="72" y="312"/>
                </a:moveTo>
                <a:cubicBezTo>
                  <a:pt x="36" y="180"/>
                  <a:pt x="0" y="48"/>
                  <a:pt x="120" y="24"/>
                </a:cubicBezTo>
                <a:cubicBezTo>
                  <a:pt x="240" y="0"/>
                  <a:pt x="568" y="160"/>
                  <a:pt x="792" y="168"/>
                </a:cubicBezTo>
                <a:cubicBezTo>
                  <a:pt x="1016" y="176"/>
                  <a:pt x="1352" y="88"/>
                  <a:pt x="1464" y="7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76" name="Text Box 19"/>
          <p:cNvSpPr txBox="1">
            <a:spLocks noChangeArrowheads="1"/>
          </p:cNvSpPr>
          <p:nvPr/>
        </p:nvSpPr>
        <p:spPr bwMode="auto">
          <a:xfrm>
            <a:off x="3101428" y="1371600"/>
            <a:ext cx="50281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Arial"/>
                <a:cs typeface="Arial"/>
              </a:rPr>
              <a:t>looks up the type of </a:t>
            </a:r>
            <a:r>
              <a:rPr lang="en-US" sz="2200" b="1" dirty="0">
                <a:latin typeface="Arial"/>
                <a:cs typeface="Arial"/>
              </a:rPr>
              <a:t>x</a:t>
            </a:r>
            <a:r>
              <a:rPr lang="en-US" sz="2200" dirty="0">
                <a:latin typeface="Arial"/>
                <a:cs typeface="Arial"/>
              </a:rPr>
              <a:t> in environment 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sz="2200" dirty="0">
                <a:latin typeface="Arial"/>
                <a:cs typeface="Arial"/>
              </a:rPr>
              <a:t> </a:t>
            </a:r>
          </a:p>
        </p:txBody>
      </p:sp>
      <p:sp>
        <p:nvSpPr>
          <p:cNvPr id="92177" name="Freeform 21"/>
          <p:cNvSpPr>
            <a:spLocks/>
          </p:cNvSpPr>
          <p:nvPr/>
        </p:nvSpPr>
        <p:spPr bwMode="auto">
          <a:xfrm>
            <a:off x="2057400" y="1524000"/>
            <a:ext cx="1066800" cy="685800"/>
          </a:xfrm>
          <a:custGeom>
            <a:avLst/>
            <a:gdLst>
              <a:gd name="T0" fmla="*/ 2147483647 w 1328"/>
              <a:gd name="T1" fmla="*/ 2147483647 h 280"/>
              <a:gd name="T2" fmla="*/ 2147483647 w 1328"/>
              <a:gd name="T3" fmla="*/ 2147483647 h 280"/>
              <a:gd name="T4" fmla="*/ 2147483647 w 1328"/>
              <a:gd name="T5" fmla="*/ 2147483647 h 280"/>
              <a:gd name="T6" fmla="*/ 0 60000 65536"/>
              <a:gd name="T7" fmla="*/ 0 60000 65536"/>
              <a:gd name="T8" fmla="*/ 0 60000 65536"/>
              <a:gd name="T9" fmla="*/ 0 w 1328"/>
              <a:gd name="T10" fmla="*/ 0 h 280"/>
              <a:gd name="T11" fmla="*/ 1328 w 1328"/>
              <a:gd name="T12" fmla="*/ 280 h 2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28" h="280">
                <a:moveTo>
                  <a:pt x="272" y="280"/>
                </a:moveTo>
                <a:cubicBezTo>
                  <a:pt x="136" y="180"/>
                  <a:pt x="0" y="80"/>
                  <a:pt x="176" y="40"/>
                </a:cubicBezTo>
                <a:cubicBezTo>
                  <a:pt x="352" y="0"/>
                  <a:pt x="840" y="20"/>
                  <a:pt x="1328" y="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>
              <a:latin typeface="Arial"/>
              <a:cs typeface="Arial"/>
            </a:endParaRP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533400" y="2286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609600" y="1824335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>
                <a:latin typeface="Arial"/>
                <a:cs typeface="Arial"/>
              </a:rPr>
              <a:t>x: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r>
              <a:rPr lang="en-US" b="1" dirty="0">
                <a:latin typeface="Times New Roman"/>
                <a:cs typeface="Times New Roman"/>
                <a:sym typeface="Symbol" charset="0"/>
              </a:rPr>
              <a:t>  </a:t>
            </a:r>
            <a:r>
              <a:rPr lang="en-US" b="1" dirty="0">
                <a:latin typeface="Arial"/>
                <a:cs typeface="Arial"/>
              </a:rPr>
              <a:t>  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endParaRPr lang="en-US" b="1" dirty="0">
              <a:latin typeface="Arial"/>
              <a:cs typeface="Arial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762847"/>
              </p:ext>
            </p:extLst>
          </p:nvPr>
        </p:nvGraphicFramePr>
        <p:xfrm>
          <a:off x="1295400" y="1828800"/>
          <a:ext cx="30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6" imgW="152400" imgH="152400" progId="Equation.3">
                  <p:embed/>
                </p:oleObj>
              </mc:Choice>
              <mc:Fallback>
                <p:oleObj name="Equation" r:id="rId6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5400" y="1828800"/>
                        <a:ext cx="3048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3E79B4E5-BA37-9047-903D-BE0C86DA7A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4B3E05-5E6C-9642-AE1D-7ABB8B46B3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7230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2164" grpId="0"/>
      <p:bldP spid="92165" grpId="0"/>
      <p:bldP spid="92166" grpId="0" animBg="1"/>
      <p:bldP spid="92167" grpId="0"/>
      <p:bldP spid="92168" grpId="0"/>
      <p:bldP spid="92169" grpId="0"/>
      <p:bldP spid="92170" grpId="0" animBg="1"/>
      <p:bldP spid="92171" grpId="0"/>
      <p:bldP spid="92172" grpId="0"/>
      <p:bldP spid="92173" grpId="0"/>
      <p:bldP spid="92174" grpId="0"/>
      <p:bldP spid="92175" grpId="0" animBg="1"/>
      <p:bldP spid="92176" grpId="0"/>
      <p:bldP spid="92177" grpId="0" animBg="1"/>
      <p:bldP spid="19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FEB5122-7265-E841-807E-DD51667A01F6}" type="slidenum">
              <a:rPr lang="en-US" sz="1400"/>
              <a:pPr eaLnBrk="1" hangingPunct="1"/>
              <a:t>19</a:t>
            </a:fld>
            <a:endParaRPr lang="en-US" sz="1400"/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Examples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Deduce the type for </a:t>
            </a: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en-US" b="1" dirty="0">
                <a:latin typeface="Arial" charset="0"/>
                <a:sym typeface="Symbol" charset="0"/>
              </a:rPr>
              <a:t>x: </a:t>
            </a:r>
            <a:r>
              <a:rPr lang="en-US" b="1" dirty="0" err="1">
                <a:latin typeface="Arial" charset="0"/>
                <a:sym typeface="Symbol" charset="0"/>
              </a:rPr>
              <a:t>int</a:t>
            </a:r>
            <a:r>
              <a:rPr lang="en-US" b="1" dirty="0">
                <a:latin typeface="Arial" charset="0"/>
                <a:sym typeface="Symbol" charset="0"/>
              </a:rPr>
              <a:t>.y: </a:t>
            </a:r>
            <a:r>
              <a:rPr lang="en-US" b="1" dirty="0" err="1">
                <a:latin typeface="Arial" charset="0"/>
                <a:sym typeface="Symbol" charset="0"/>
              </a:rPr>
              <a:t>bool</a:t>
            </a:r>
            <a:r>
              <a:rPr lang="en-US" b="1" dirty="0">
                <a:latin typeface="Arial" charset="0"/>
                <a:sym typeface="Symbol" charset="0"/>
              </a:rPr>
              <a:t>. x</a:t>
            </a:r>
            <a:r>
              <a:rPr lang="en-US" dirty="0">
                <a:latin typeface="Arial" charset="0"/>
                <a:sym typeface="Symbol" charset="0"/>
              </a:rPr>
              <a:t> in the </a:t>
            </a:r>
            <a:r>
              <a:rPr lang="en-US" b="1" dirty="0">
                <a:latin typeface="Arial" charset="0"/>
                <a:sym typeface="Symbol" charset="0"/>
              </a:rPr>
              <a:t>nil</a:t>
            </a:r>
            <a:r>
              <a:rPr lang="en-US" dirty="0">
                <a:latin typeface="Arial" charset="0"/>
                <a:sym typeface="Symbol" charset="0"/>
              </a:rPr>
              <a:t> environment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  <a:sym typeface="Symbol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FC5F926-2EC0-4447-9C21-D1974B0EF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</p:spTree>
    <p:extLst>
      <p:ext uri="{BB962C8B-B14F-4D97-AF65-F5344CB8AC3E}">
        <p14:creationId xmlns:p14="http://schemas.microsoft.com/office/powerpoint/2010/main" val="140695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532313"/>
          </a:xfrm>
        </p:spPr>
        <p:txBody>
          <a:bodyPr/>
          <a:lstStyle/>
          <a:p>
            <a:r>
              <a:rPr lang="en-US" dirty="0"/>
              <a:t>Applied lambda calculus</a:t>
            </a:r>
          </a:p>
          <a:p>
            <a:r>
              <a:rPr lang="en-US" dirty="0"/>
              <a:t>Introduction to types and type systems</a:t>
            </a:r>
          </a:p>
          <a:p>
            <a:endParaRPr lang="en-US" dirty="0"/>
          </a:p>
          <a:p>
            <a:r>
              <a:rPr lang="en-US" dirty="0"/>
              <a:t>The simply typed lambda calculus (</a:t>
            </a:r>
            <a:r>
              <a:rPr lang="en-US" dirty="0">
                <a:solidFill>
                  <a:srgbClr val="FF0000"/>
                </a:solidFill>
              </a:rPr>
              <a:t>System F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)</a:t>
            </a:r>
          </a:p>
          <a:p>
            <a:r>
              <a:rPr lang="en-US" dirty="0"/>
              <a:t>Syntax</a:t>
            </a:r>
          </a:p>
          <a:p>
            <a:r>
              <a:rPr lang="en-US" dirty="0"/>
              <a:t>Dynamic semantics</a:t>
            </a:r>
          </a:p>
          <a:p>
            <a:r>
              <a:rPr lang="en-US" dirty="0"/>
              <a:t>Static semantics</a:t>
            </a:r>
          </a:p>
          <a:p>
            <a:r>
              <a:rPr lang="en-US" dirty="0"/>
              <a:t>Type safety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CC8AF34-E803-DD46-B953-BCD51C1578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064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62000" y="2133600"/>
            <a:ext cx="20526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solidFill>
                  <a:srgbClr val="0000FF"/>
                </a:solidFill>
                <a:latin typeface="Arial" charset="0"/>
                <a:cs typeface="Arial" charset="0"/>
                <a:sym typeface="Symbol" charset="0"/>
              </a:rPr>
              <a:t>c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n-US" b="1" dirty="0" err="1">
                <a:latin typeface="Arial" charset="0"/>
                <a:cs typeface="Arial" charset="0"/>
              </a:rPr>
              <a:t>int</a:t>
            </a:r>
            <a:endParaRPr lang="en-US" b="1" dirty="0">
              <a:latin typeface="Arial" charset="0"/>
              <a:cs typeface="Arial" charset="0"/>
              <a:sym typeface="Symbol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33400" y="20574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810000" y="1600200"/>
            <a:ext cx="518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</a:rPr>
              <a:t> |- 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n-US" b="1" dirty="0" err="1">
                <a:latin typeface="Arial" charset="0"/>
                <a:cs typeface="Arial" charset="0"/>
              </a:rPr>
              <a:t>int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       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2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n-US" b="1" dirty="0" err="1">
                <a:latin typeface="Arial" charset="0"/>
                <a:cs typeface="Arial" charset="0"/>
              </a:rPr>
              <a:t>int</a:t>
            </a:r>
            <a:endParaRPr lang="el-GR" b="1" dirty="0">
              <a:latin typeface="Times New Roman"/>
              <a:cs typeface="Times New Roman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419600" y="2133600"/>
            <a:ext cx="259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+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2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n-US" b="1" dirty="0" err="1">
                <a:latin typeface="Arial" charset="0"/>
                <a:cs typeface="Arial" charset="0"/>
              </a:rPr>
              <a:t>int</a:t>
            </a:r>
            <a:endParaRPr lang="en-US" b="1" dirty="0">
              <a:latin typeface="Arial" charset="0"/>
              <a:cs typeface="Arial" charset="0"/>
              <a:sym typeface="Symbol" charset="0"/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3733800" y="20574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2000" y="3272135"/>
            <a:ext cx="518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</a:rPr>
              <a:t> |- 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n-US" b="1" dirty="0" err="1">
                <a:latin typeface="Arial" charset="0"/>
                <a:cs typeface="Arial" charset="0"/>
              </a:rPr>
              <a:t>int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        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2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n-US" b="1" dirty="0" err="1">
                <a:latin typeface="Arial" charset="0"/>
                <a:cs typeface="Arial" charset="0"/>
              </a:rPr>
              <a:t>int</a:t>
            </a:r>
            <a:endParaRPr lang="el-GR" b="1" dirty="0">
              <a:latin typeface="Times New Roman"/>
              <a:cs typeface="Times New Roman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371600" y="3805535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=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2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n-US" b="1" dirty="0" err="1">
                <a:latin typeface="Arial" charset="0"/>
                <a:cs typeface="Arial" charset="0"/>
              </a:rPr>
              <a:t>bool</a:t>
            </a:r>
            <a:endParaRPr lang="en-US" b="1" dirty="0">
              <a:latin typeface="Arial" charset="0"/>
              <a:cs typeface="Arial" charset="0"/>
              <a:sym typeface="Symbol" charset="0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685800" y="3729335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85800" y="4948535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latin typeface="Arial" charset="0"/>
                <a:cs typeface="Arial" charset="0"/>
              </a:rPr>
              <a:t>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>
                <a:latin typeface="Arial" charset="0"/>
                <a:cs typeface="Arial" charset="0"/>
              </a:rPr>
              <a:t>|- b : </a:t>
            </a:r>
            <a:r>
              <a:rPr lang="en-US" b="1" dirty="0" err="1">
                <a:latin typeface="Arial" charset="0"/>
                <a:cs typeface="Arial" charset="0"/>
              </a:rPr>
              <a:t>bool</a:t>
            </a:r>
            <a:r>
              <a:rPr lang="en-US" b="1" dirty="0">
                <a:latin typeface="Times New Roman"/>
                <a:cs typeface="Times New Roman"/>
                <a:sym typeface="Symbol" charset="0"/>
              </a:rPr>
              <a:t>  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</a:rPr>
              <a:t> |- 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  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2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endParaRPr lang="el-GR" b="1" dirty="0">
              <a:latin typeface="Times New Roman"/>
              <a:cs typeface="Times New Roman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066800" y="5481935"/>
            <a:ext cx="4343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if b then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1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else </a:t>
            </a:r>
            <a:r>
              <a:rPr lang="en-US" b="1" dirty="0">
                <a:latin typeface="Arial" charset="0"/>
                <a:cs typeface="Arial" charset="0"/>
              </a:rPr>
              <a:t>E</a:t>
            </a:r>
            <a:r>
              <a:rPr lang="en-US" b="1" baseline="-25000" dirty="0">
                <a:latin typeface="Arial" charset="0"/>
                <a:cs typeface="Arial" charset="0"/>
              </a:rPr>
              <a:t>2</a:t>
            </a:r>
            <a:r>
              <a:rPr lang="en-US" b="1" dirty="0">
                <a:latin typeface="Arial" charset="0"/>
                <a:cs typeface="Arial" charset="0"/>
              </a:rPr>
              <a:t> :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r>
              <a:rPr lang="en-US" b="1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cs typeface="Arial" charset="0"/>
              <a:sym typeface="Symbol" charset="0"/>
            </a:endParaRP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609600" y="5405734"/>
            <a:ext cx="5410200" cy="44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6324600" y="3429000"/>
            <a:ext cx="2048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(Comparison)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5E8FDB85-81B5-1447-B407-3C8CA03D58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</p:spTree>
    <p:extLst>
      <p:ext uri="{BB962C8B-B14F-4D97-AF65-F5344CB8AC3E}">
        <p14:creationId xmlns:p14="http://schemas.microsoft.com/office/powerpoint/2010/main" val="173579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this a valid type?</a:t>
            </a:r>
          </a:p>
          <a:p>
            <a:pPr marL="457200" lvl="1" indent="0">
              <a:buNone/>
            </a:pPr>
            <a:r>
              <a:rPr lang="en-US" b="1" dirty="0"/>
              <a:t>Nil</a:t>
            </a:r>
            <a:r>
              <a:rPr lang="en-US" dirty="0"/>
              <a:t> </a:t>
            </a:r>
            <a:r>
              <a:rPr lang="en-US" b="1" dirty="0"/>
              <a:t>|-</a:t>
            </a:r>
            <a:r>
              <a:rPr lang="en-US" dirty="0"/>
              <a:t> </a:t>
            </a:r>
            <a:r>
              <a:rPr lang="en-US" b="1" dirty="0">
                <a:latin typeface="Arial" charset="0"/>
                <a:sym typeface="Symbol" charset="0"/>
              </a:rPr>
              <a:t>x: </a:t>
            </a:r>
            <a:r>
              <a:rPr lang="en-US" b="1" dirty="0" err="1">
                <a:latin typeface="Arial" charset="0"/>
                <a:sym typeface="Symbol" charset="0"/>
              </a:rPr>
              <a:t>int</a:t>
            </a:r>
            <a:r>
              <a:rPr lang="en-US" b="1" dirty="0">
                <a:latin typeface="Arial" charset="0"/>
                <a:sym typeface="Symbol" charset="0"/>
              </a:rPr>
              <a:t>.y: </a:t>
            </a:r>
            <a:r>
              <a:rPr lang="en-US" b="1" dirty="0" err="1">
                <a:latin typeface="Arial" charset="0"/>
                <a:sym typeface="Symbol" charset="0"/>
              </a:rPr>
              <a:t>bool</a:t>
            </a:r>
            <a:r>
              <a:rPr lang="en-US" b="1" dirty="0">
                <a:latin typeface="Arial" charset="0"/>
                <a:sym typeface="Symbol" charset="0"/>
              </a:rPr>
              <a:t>. </a:t>
            </a:r>
            <a:r>
              <a:rPr lang="en-US" b="1" dirty="0" err="1">
                <a:latin typeface="Arial" charset="0"/>
                <a:sym typeface="Symbol" charset="0"/>
              </a:rPr>
              <a:t>x+y</a:t>
            </a:r>
            <a:r>
              <a:rPr lang="en-US" b="1" dirty="0">
                <a:latin typeface="Arial" charset="0"/>
                <a:sym typeface="Symbol" charset="0"/>
              </a:rPr>
              <a:t> : </a:t>
            </a:r>
            <a:r>
              <a:rPr lang="en-US" b="1" dirty="0" err="1">
                <a:latin typeface="Arial" charset="0"/>
                <a:sym typeface="Symbol" charset="0"/>
              </a:rPr>
              <a:t>int</a:t>
            </a:r>
            <a:r>
              <a:rPr lang="en-US" b="1" dirty="0">
                <a:latin typeface="Arial" charset="0"/>
                <a:sym typeface="Symbol" charset="0"/>
              </a:rPr>
              <a:t>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</a:t>
            </a:r>
            <a:r>
              <a:rPr lang="en-US" b="1" dirty="0">
                <a:latin typeface="Arial" charset="0"/>
                <a:sym typeface="Wingdings"/>
              </a:rPr>
              <a:t> </a:t>
            </a:r>
            <a:r>
              <a:rPr lang="en-US" b="1" dirty="0" err="1">
                <a:latin typeface="Arial" charset="0"/>
                <a:sym typeface="Wingdings"/>
              </a:rPr>
              <a:t>bool</a:t>
            </a:r>
            <a:r>
              <a:rPr lang="en-US" b="1" dirty="0">
                <a:latin typeface="Arial" charset="0"/>
                <a:sym typeface="Wingdings"/>
              </a:rPr>
              <a:t>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</a:t>
            </a:r>
            <a:r>
              <a:rPr lang="en-US" b="1" dirty="0">
                <a:latin typeface="Arial" charset="0"/>
                <a:sym typeface="Wingdings"/>
              </a:rPr>
              <a:t> </a:t>
            </a:r>
            <a:r>
              <a:rPr lang="en-US" b="1" dirty="0" err="1">
                <a:latin typeface="Arial" charset="0"/>
                <a:sym typeface="Wingdings"/>
              </a:rPr>
              <a:t>int</a:t>
            </a:r>
            <a:endParaRPr lang="en-US" b="1" dirty="0">
              <a:latin typeface="Arial" charset="0"/>
              <a:sym typeface="Wingdings"/>
            </a:endParaRPr>
          </a:p>
          <a:p>
            <a:pPr lvl="1"/>
            <a:r>
              <a:rPr lang="en-US" dirty="0">
                <a:latin typeface="Arial" charset="0"/>
                <a:sym typeface="Wingdings"/>
              </a:rPr>
              <a:t>No. It gets rightfully rejected. Term reaches a state that goes wrong as it applies </a:t>
            </a:r>
            <a:r>
              <a:rPr lang="en-US" b="1" dirty="0">
                <a:latin typeface="Arial" charset="0"/>
                <a:sym typeface="Wingdings"/>
              </a:rPr>
              <a:t>+</a:t>
            </a:r>
            <a:r>
              <a:rPr lang="en-US" dirty="0">
                <a:latin typeface="Arial" charset="0"/>
                <a:sym typeface="Wingdings"/>
              </a:rPr>
              <a:t> on a value of the wrong type (</a:t>
            </a:r>
            <a:r>
              <a:rPr lang="en-US" b="1" dirty="0">
                <a:latin typeface="Arial" charset="0"/>
                <a:sym typeface="Wingdings"/>
              </a:rPr>
              <a:t>y</a:t>
            </a:r>
            <a:r>
              <a:rPr lang="en-US" dirty="0">
                <a:latin typeface="Arial" charset="0"/>
                <a:sym typeface="Wingdings"/>
              </a:rPr>
              <a:t> is </a:t>
            </a:r>
            <a:r>
              <a:rPr lang="en-US" b="1" dirty="0">
                <a:latin typeface="Arial" charset="0"/>
                <a:sym typeface="Wingdings"/>
              </a:rPr>
              <a:t>bool</a:t>
            </a:r>
            <a:r>
              <a:rPr lang="en-US" dirty="0">
                <a:latin typeface="Arial" charset="0"/>
                <a:sym typeface="Wingdings"/>
              </a:rPr>
              <a:t>, </a:t>
            </a:r>
            <a:r>
              <a:rPr lang="en-US" b="1" dirty="0">
                <a:latin typeface="Arial" charset="0"/>
                <a:sym typeface="Wingdings"/>
              </a:rPr>
              <a:t>+</a:t>
            </a:r>
            <a:r>
              <a:rPr lang="en-US" dirty="0">
                <a:latin typeface="Arial" charset="0"/>
                <a:sym typeface="Wingdings"/>
              </a:rPr>
              <a:t> is defined on </a:t>
            </a:r>
            <a:r>
              <a:rPr lang="en-US" b="1" dirty="0" err="1">
                <a:latin typeface="Arial" charset="0"/>
                <a:sym typeface="Wingdings"/>
              </a:rPr>
              <a:t>ints</a:t>
            </a:r>
            <a:r>
              <a:rPr lang="en-US" dirty="0">
                <a:latin typeface="Arial" charset="0"/>
                <a:sym typeface="Wingdings"/>
              </a:rPr>
              <a:t>)</a:t>
            </a:r>
            <a:endParaRPr lang="en-US" dirty="0"/>
          </a:p>
          <a:p>
            <a:pPr marL="57150" indent="0">
              <a:buNone/>
            </a:pPr>
            <a:endParaRPr lang="en-US" dirty="0"/>
          </a:p>
          <a:p>
            <a:r>
              <a:rPr lang="en-US" dirty="0"/>
              <a:t>Is this a valid type?</a:t>
            </a:r>
          </a:p>
          <a:p>
            <a:pPr marL="457200" lvl="1" indent="0">
              <a:buNone/>
            </a:pPr>
            <a:r>
              <a:rPr lang="en-US" b="1" dirty="0"/>
              <a:t>Nil</a:t>
            </a:r>
            <a:r>
              <a:rPr lang="en-US" dirty="0"/>
              <a:t> </a:t>
            </a:r>
            <a:r>
              <a:rPr lang="en-US" b="1" dirty="0"/>
              <a:t>|-</a:t>
            </a:r>
            <a:r>
              <a:rPr lang="en-US" dirty="0"/>
              <a:t> </a:t>
            </a:r>
            <a:r>
              <a:rPr lang="en-US" b="1" dirty="0">
                <a:latin typeface="Arial" charset="0"/>
                <a:sym typeface="Symbol" charset="0"/>
              </a:rPr>
              <a:t>x: </a:t>
            </a:r>
            <a:r>
              <a:rPr lang="en-US" b="1" dirty="0" err="1">
                <a:latin typeface="Arial" charset="0"/>
                <a:sym typeface="Symbol" charset="0"/>
              </a:rPr>
              <a:t>bool</a:t>
            </a:r>
            <a:r>
              <a:rPr lang="en-US" b="1" dirty="0">
                <a:latin typeface="Arial" charset="0"/>
                <a:sym typeface="Symbol" charset="0"/>
              </a:rPr>
              <a:t>.y: int. if x then y else y+1 : </a:t>
            </a:r>
            <a:br>
              <a:rPr lang="en-US" b="1" dirty="0">
                <a:latin typeface="Arial" charset="0"/>
                <a:sym typeface="Symbol" charset="0"/>
              </a:rPr>
            </a:br>
            <a:r>
              <a:rPr lang="en-US" b="1" dirty="0">
                <a:latin typeface="Arial" charset="0"/>
                <a:sym typeface="Symbol" charset="0"/>
              </a:rPr>
              <a:t>                                                   </a:t>
            </a:r>
            <a:r>
              <a:rPr lang="en-US" b="1" dirty="0" err="1">
                <a:latin typeface="Arial" charset="0"/>
                <a:sym typeface="Symbol" charset="0"/>
              </a:rPr>
              <a:t>bool</a:t>
            </a:r>
            <a:r>
              <a:rPr lang="en-US" b="1" dirty="0">
                <a:latin typeface="Arial" charset="0"/>
                <a:sym typeface="Symbol" charset="0"/>
              </a:rPr>
              <a:t>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</a:t>
            </a:r>
            <a:r>
              <a:rPr lang="en-US" b="1" dirty="0">
                <a:latin typeface="Arial" charset="0"/>
                <a:sym typeface="Wingdings"/>
              </a:rPr>
              <a:t> </a:t>
            </a:r>
            <a:r>
              <a:rPr lang="en-US" b="1" dirty="0" err="1">
                <a:latin typeface="Arial" charset="0"/>
                <a:sym typeface="Wingdings"/>
              </a:rPr>
              <a:t>int</a:t>
            </a:r>
            <a:r>
              <a:rPr lang="en-US" b="1" dirty="0">
                <a:latin typeface="Arial" charset="0"/>
                <a:sym typeface="Wingdings"/>
              </a:rPr>
              <a:t>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</a:t>
            </a:r>
            <a:r>
              <a:rPr lang="en-US" b="1" dirty="0">
                <a:latin typeface="Arial" charset="0"/>
                <a:sym typeface="Wingdings"/>
              </a:rPr>
              <a:t> </a:t>
            </a:r>
            <a:r>
              <a:rPr lang="en-US" b="1" dirty="0" err="1">
                <a:latin typeface="Arial" charset="0"/>
                <a:sym typeface="Wingdings"/>
              </a:rPr>
              <a:t>int</a:t>
            </a:r>
            <a:endParaRPr lang="en-US" b="1" dirty="0">
              <a:latin typeface="Arial" charset="0"/>
              <a:sym typeface="Wingdings"/>
            </a:endParaRPr>
          </a:p>
          <a:p>
            <a:pPr marL="457200" lvl="1" indent="0">
              <a:buNone/>
            </a:pPr>
            <a:endParaRPr lang="en-US" b="1" dirty="0">
              <a:latin typeface="Arial" charset="0"/>
              <a:sym typeface="Wingdings"/>
            </a:endParaRPr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EBA4297-0979-D04F-9B23-CC67639842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</p:spTree>
    <p:extLst>
      <p:ext uri="{BB962C8B-B14F-4D97-AF65-F5344CB8AC3E}">
        <p14:creationId xmlns:p14="http://schemas.microsoft.com/office/powerpoint/2010/main" val="38811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deduce the type of this term?</a:t>
            </a:r>
          </a:p>
          <a:p>
            <a:pPr marL="0" lvl="1" indent="0">
              <a:buClr>
                <a:schemeClr val="folHlink"/>
              </a:buClr>
              <a:buSzPct val="60000"/>
              <a:buNone/>
            </a:pPr>
            <a:r>
              <a:rPr lang="en-US" sz="3000" b="1" dirty="0">
                <a:latin typeface="Arial" charset="0"/>
                <a:sym typeface="Symbol" charset="0"/>
              </a:rPr>
              <a:t>f. x. if x=1 then x else (f (f (x-1))) : ?</a:t>
            </a:r>
            <a:endParaRPr lang="en-US" sz="3000" b="1" dirty="0">
              <a:latin typeface="Arial" charset="0"/>
              <a:sym typeface="Wingdings"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853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</a:t>
            </a:r>
            <a:r>
              <a:rPr lang="en-US" dirty="0" err="1"/>
              <a:t>Milanova</a:t>
            </a:r>
            <a:r>
              <a:rPr lang="en-US" dirty="0"/>
              <a:t> (example from MIT 2015 Program Analysis OCW)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85800" y="4038600"/>
            <a:ext cx="5257800" cy="995065"/>
            <a:chOff x="3733800" y="3581400"/>
            <a:chExt cx="5257800" cy="995065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3810000" y="3581400"/>
              <a:ext cx="518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</a:rPr>
                <a:t> |- E</a:t>
              </a:r>
              <a:r>
                <a:rPr lang="en-US" b="1" baseline="-25000" dirty="0">
                  <a:latin typeface="Arial" charset="0"/>
                  <a:cs typeface="Arial" charset="0"/>
                </a:rPr>
                <a:t>1</a:t>
              </a:r>
              <a:r>
                <a:rPr lang="en-US" b="1" dirty="0">
                  <a:latin typeface="Arial" charset="0"/>
                  <a:cs typeface="Arial" charset="0"/>
                </a:rPr>
                <a:t> : </a:t>
              </a:r>
              <a:r>
                <a:rPr lang="en-US" b="1" dirty="0" err="1">
                  <a:latin typeface="Arial" charset="0"/>
                  <a:cs typeface="Arial" charset="0"/>
                </a:rPr>
                <a:t>int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          </a:t>
              </a: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|- </a:t>
              </a:r>
              <a:r>
                <a:rPr lang="en-US" b="1" dirty="0">
                  <a:latin typeface="Arial" charset="0"/>
                  <a:cs typeface="Arial" charset="0"/>
                </a:rPr>
                <a:t>E</a:t>
              </a:r>
              <a:r>
                <a:rPr lang="en-US" b="1" baseline="-25000" dirty="0">
                  <a:latin typeface="Arial" charset="0"/>
                  <a:cs typeface="Arial" charset="0"/>
                </a:rPr>
                <a:t>2</a:t>
              </a:r>
              <a:r>
                <a:rPr lang="en-US" b="1" dirty="0">
                  <a:latin typeface="Arial" charset="0"/>
                  <a:cs typeface="Arial" charset="0"/>
                </a:rPr>
                <a:t> : </a:t>
              </a:r>
              <a:r>
                <a:rPr lang="en-US" b="1" dirty="0" err="1">
                  <a:latin typeface="Arial" charset="0"/>
                  <a:cs typeface="Arial" charset="0"/>
                </a:rPr>
                <a:t>int</a:t>
              </a:r>
              <a:endParaRPr lang="el-GR" b="1" dirty="0">
                <a:latin typeface="Times New Roman"/>
                <a:cs typeface="Times New Roman"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4419600" y="4114800"/>
              <a:ext cx="2590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|- </a:t>
              </a:r>
              <a:r>
                <a:rPr lang="en-US" b="1" dirty="0">
                  <a:latin typeface="Arial" charset="0"/>
                  <a:cs typeface="Arial" charset="0"/>
                </a:rPr>
                <a:t>E</a:t>
              </a:r>
              <a:r>
                <a:rPr lang="en-US" b="1" baseline="-25000" dirty="0">
                  <a:latin typeface="Arial" charset="0"/>
                  <a:cs typeface="Arial" charset="0"/>
                </a:rPr>
                <a:t>1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+</a:t>
              </a:r>
              <a:r>
                <a:rPr lang="en-US" b="1" dirty="0">
                  <a:latin typeface="Arial" charset="0"/>
                  <a:cs typeface="Arial" charset="0"/>
                </a:rPr>
                <a:t>E</a:t>
              </a:r>
              <a:r>
                <a:rPr lang="en-US" b="1" baseline="-25000" dirty="0">
                  <a:latin typeface="Arial" charset="0"/>
                  <a:cs typeface="Arial" charset="0"/>
                </a:rPr>
                <a:t>2</a:t>
              </a:r>
              <a:r>
                <a:rPr lang="en-US" b="1" dirty="0">
                  <a:latin typeface="Arial" charset="0"/>
                  <a:cs typeface="Arial" charset="0"/>
                </a:rPr>
                <a:t> : </a:t>
              </a:r>
              <a:r>
                <a:rPr lang="en-US" b="1" dirty="0" err="1">
                  <a:latin typeface="Arial" charset="0"/>
                  <a:cs typeface="Arial" charset="0"/>
                </a:rPr>
                <a:t>int</a:t>
              </a:r>
              <a:endParaRPr lang="en-US" b="1" dirty="0">
                <a:latin typeface="Arial" charset="0"/>
                <a:cs typeface="Arial" charset="0"/>
                <a:sym typeface="Symbol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3733800" y="4038600"/>
              <a:ext cx="487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5800" y="2819400"/>
            <a:ext cx="5257800" cy="995065"/>
            <a:chOff x="685800" y="5253335"/>
            <a:chExt cx="5257800" cy="995065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762000" y="5253335"/>
              <a:ext cx="518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</a:rPr>
                <a:t> |- E</a:t>
              </a:r>
              <a:r>
                <a:rPr lang="en-US" b="1" baseline="-25000" dirty="0">
                  <a:latin typeface="Arial" charset="0"/>
                  <a:cs typeface="Arial" charset="0"/>
                </a:rPr>
                <a:t>1</a:t>
              </a:r>
              <a:r>
                <a:rPr lang="en-US" b="1" dirty="0">
                  <a:latin typeface="Arial" charset="0"/>
                  <a:cs typeface="Arial" charset="0"/>
                </a:rPr>
                <a:t> : </a:t>
              </a:r>
              <a:r>
                <a:rPr lang="en-US" b="1" dirty="0" err="1">
                  <a:latin typeface="Arial" charset="0"/>
                  <a:cs typeface="Arial" charset="0"/>
                </a:rPr>
                <a:t>int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          </a:t>
              </a: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|- </a:t>
              </a:r>
              <a:r>
                <a:rPr lang="en-US" b="1" dirty="0">
                  <a:latin typeface="Arial" charset="0"/>
                  <a:cs typeface="Arial" charset="0"/>
                </a:rPr>
                <a:t>E</a:t>
              </a:r>
              <a:r>
                <a:rPr lang="en-US" b="1" baseline="-25000" dirty="0">
                  <a:latin typeface="Arial" charset="0"/>
                  <a:cs typeface="Arial" charset="0"/>
                </a:rPr>
                <a:t>2</a:t>
              </a:r>
              <a:r>
                <a:rPr lang="en-US" b="1" dirty="0">
                  <a:latin typeface="Arial" charset="0"/>
                  <a:cs typeface="Arial" charset="0"/>
                </a:rPr>
                <a:t> : </a:t>
              </a:r>
              <a:r>
                <a:rPr lang="en-US" b="1" dirty="0" err="1">
                  <a:latin typeface="Arial" charset="0"/>
                  <a:cs typeface="Arial" charset="0"/>
                </a:rPr>
                <a:t>int</a:t>
              </a:r>
              <a:endParaRPr lang="el-GR" b="1" dirty="0">
                <a:latin typeface="Times New Roman"/>
                <a:cs typeface="Times New Roman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371600" y="5786735"/>
              <a:ext cx="2819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|- </a:t>
              </a:r>
              <a:r>
                <a:rPr lang="en-US" b="1" dirty="0">
                  <a:latin typeface="Arial" charset="0"/>
                  <a:cs typeface="Arial" charset="0"/>
                </a:rPr>
                <a:t>E</a:t>
              </a:r>
              <a:r>
                <a:rPr lang="en-US" b="1" baseline="-25000" dirty="0">
                  <a:latin typeface="Arial" charset="0"/>
                  <a:cs typeface="Arial" charset="0"/>
                </a:rPr>
                <a:t>1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=</a:t>
              </a:r>
              <a:r>
                <a:rPr lang="en-US" b="1" dirty="0">
                  <a:latin typeface="Arial" charset="0"/>
                  <a:cs typeface="Arial" charset="0"/>
                </a:rPr>
                <a:t>E</a:t>
              </a:r>
              <a:r>
                <a:rPr lang="en-US" b="1" baseline="-25000" dirty="0">
                  <a:latin typeface="Arial" charset="0"/>
                  <a:cs typeface="Arial" charset="0"/>
                </a:rPr>
                <a:t>2</a:t>
              </a:r>
              <a:r>
                <a:rPr lang="en-US" b="1" dirty="0">
                  <a:latin typeface="Arial" charset="0"/>
                  <a:cs typeface="Arial" charset="0"/>
                </a:rPr>
                <a:t> : </a:t>
              </a:r>
              <a:r>
                <a:rPr lang="en-US" b="1" dirty="0" err="1">
                  <a:latin typeface="Arial" charset="0"/>
                  <a:cs typeface="Arial" charset="0"/>
                </a:rPr>
                <a:t>bool</a:t>
              </a:r>
              <a:endParaRPr lang="en-US" b="1" dirty="0">
                <a:latin typeface="Arial" charset="0"/>
                <a:cs typeface="Arial" charset="0"/>
                <a:sym typeface="Symbol" charset="0"/>
              </a:endParaRPr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685800" y="5710535"/>
              <a:ext cx="487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600" y="5253335"/>
            <a:ext cx="6172200" cy="995065"/>
            <a:chOff x="609600" y="4948535"/>
            <a:chExt cx="6172200" cy="995065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85800" y="4948535"/>
              <a:ext cx="6096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</a:rPr>
                <a:t> |- b : </a:t>
              </a:r>
              <a:r>
                <a:rPr lang="en-US" b="1" dirty="0" err="1">
                  <a:latin typeface="Arial" charset="0"/>
                  <a:cs typeface="Arial" charset="0"/>
                </a:rPr>
                <a:t>bool</a:t>
              </a:r>
              <a:r>
                <a:rPr lang="en-US" b="1" dirty="0">
                  <a:latin typeface="Times New Roman"/>
                  <a:cs typeface="Times New Roman"/>
                  <a:sym typeface="Symbol" charset="0"/>
                </a:rPr>
                <a:t>    </a:t>
              </a: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</a:rPr>
                <a:t> |- E</a:t>
              </a:r>
              <a:r>
                <a:rPr lang="en-US" b="1" baseline="-25000" dirty="0">
                  <a:latin typeface="Arial" charset="0"/>
                  <a:cs typeface="Arial" charset="0"/>
                </a:rPr>
                <a:t>1</a:t>
              </a:r>
              <a:r>
                <a:rPr lang="en-US" b="1" dirty="0">
                  <a:latin typeface="Arial" charset="0"/>
                  <a:cs typeface="Arial" charset="0"/>
                </a:rPr>
                <a:t> : </a:t>
              </a:r>
              <a:r>
                <a:rPr lang="el-GR" b="1" dirty="0">
                  <a:latin typeface="Times New Roman"/>
                  <a:cs typeface="Times New Roman"/>
                  <a:sym typeface="Symbol" charset="0"/>
                </a:rPr>
                <a:t>τ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   </a:t>
              </a: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|- </a:t>
              </a:r>
              <a:r>
                <a:rPr lang="en-US" b="1" dirty="0">
                  <a:latin typeface="Arial" charset="0"/>
                  <a:cs typeface="Arial" charset="0"/>
                </a:rPr>
                <a:t>E</a:t>
              </a:r>
              <a:r>
                <a:rPr lang="en-US" b="1" baseline="-25000" dirty="0">
                  <a:latin typeface="Arial" charset="0"/>
                  <a:cs typeface="Arial" charset="0"/>
                </a:rPr>
                <a:t>2</a:t>
              </a:r>
              <a:r>
                <a:rPr lang="en-US" b="1" dirty="0">
                  <a:latin typeface="Arial" charset="0"/>
                  <a:cs typeface="Arial" charset="0"/>
                </a:rPr>
                <a:t> : </a:t>
              </a:r>
              <a:r>
                <a:rPr lang="el-GR" b="1" dirty="0">
                  <a:latin typeface="Times New Roman"/>
                  <a:cs typeface="Times New Roman"/>
                  <a:sym typeface="Symbol" charset="0"/>
                </a:rPr>
                <a:t>τ</a:t>
              </a:r>
              <a:endParaRPr lang="el-GR" b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1295400" y="5481935"/>
              <a:ext cx="4343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|- if b then </a:t>
              </a:r>
              <a:r>
                <a:rPr lang="en-US" b="1" dirty="0">
                  <a:latin typeface="Arial" charset="0"/>
                  <a:cs typeface="Arial" charset="0"/>
                </a:rPr>
                <a:t>E</a:t>
              </a:r>
              <a:r>
                <a:rPr lang="en-US" b="1" baseline="-25000" dirty="0">
                  <a:latin typeface="Arial" charset="0"/>
                  <a:cs typeface="Arial" charset="0"/>
                </a:rPr>
                <a:t>1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else </a:t>
              </a:r>
              <a:r>
                <a:rPr lang="en-US" b="1" dirty="0">
                  <a:latin typeface="Arial" charset="0"/>
                  <a:cs typeface="Arial" charset="0"/>
                </a:rPr>
                <a:t>E</a:t>
              </a:r>
              <a:r>
                <a:rPr lang="en-US" b="1" baseline="-25000" dirty="0">
                  <a:latin typeface="Arial" charset="0"/>
                  <a:cs typeface="Arial" charset="0"/>
                </a:rPr>
                <a:t>2</a:t>
              </a:r>
              <a:r>
                <a:rPr lang="en-US" b="1" dirty="0">
                  <a:latin typeface="Arial" charset="0"/>
                  <a:cs typeface="Arial" charset="0"/>
                </a:rPr>
                <a:t> : </a:t>
              </a:r>
              <a:r>
                <a:rPr lang="el-GR" b="1" dirty="0">
                  <a:latin typeface="Times New Roman"/>
                  <a:cs typeface="Times New Roman"/>
                  <a:sym typeface="Symbol" charset="0"/>
                </a:rPr>
                <a:t>τ</a:t>
              </a:r>
              <a:r>
                <a:rPr lang="en-US" b="1" dirty="0">
                  <a:latin typeface="Arial" charset="0"/>
                  <a:cs typeface="Arial" charset="0"/>
                </a:rPr>
                <a:t> </a:t>
              </a:r>
              <a:endParaRPr lang="en-US" b="1" dirty="0">
                <a:latin typeface="Arial" charset="0"/>
                <a:cs typeface="Arial" charset="0"/>
                <a:sym typeface="Symbol" charset="0"/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609600" y="5405734"/>
              <a:ext cx="6096000" cy="44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deduce the type of this term?</a:t>
            </a:r>
          </a:p>
          <a:p>
            <a:pPr marL="0" lvl="1" indent="0">
              <a:buClr>
                <a:schemeClr val="folHlink"/>
              </a:buClr>
              <a:buSzPct val="60000"/>
              <a:buNone/>
            </a:pPr>
            <a:r>
              <a:rPr lang="en-US" sz="3000" b="1" dirty="0" err="1">
                <a:latin typeface="Arial" charset="0"/>
                <a:sym typeface="Symbol" charset="0"/>
              </a:rPr>
              <a:t>foldl</a:t>
            </a:r>
            <a:r>
              <a:rPr lang="en-US" sz="3000" b="1" dirty="0">
                <a:latin typeface="Arial" charset="0"/>
                <a:sym typeface="Symbol" charset="0"/>
              </a:rPr>
              <a:t> = </a:t>
            </a:r>
          </a:p>
          <a:p>
            <a:pPr marL="0" lvl="1" indent="0">
              <a:buClr>
                <a:schemeClr val="folHlink"/>
              </a:buClr>
              <a:buSzPct val="60000"/>
              <a:buNone/>
            </a:pPr>
            <a:r>
              <a:rPr lang="en-US" sz="3000" b="1" dirty="0">
                <a:latin typeface="Arial" charset="0"/>
                <a:sym typeface="Symbol" charset="0"/>
              </a:rPr>
              <a:t>f. x. y. if x=() then y else (</a:t>
            </a:r>
            <a:r>
              <a:rPr lang="en-US" sz="3000" b="1" dirty="0" err="1">
                <a:latin typeface="Arial" charset="0"/>
                <a:sym typeface="Symbol" charset="0"/>
              </a:rPr>
              <a:t>foldl</a:t>
            </a:r>
            <a:r>
              <a:rPr lang="en-US" sz="3000" b="1" dirty="0">
                <a:latin typeface="Arial" charset="0"/>
                <a:sym typeface="Symbol" charset="0"/>
              </a:rPr>
              <a:t> f (</a:t>
            </a:r>
            <a:r>
              <a:rPr lang="en-US" sz="3000" b="1" dirty="0" err="1">
                <a:latin typeface="Arial" charset="0"/>
                <a:sym typeface="Symbol" charset="0"/>
              </a:rPr>
              <a:t>cdr</a:t>
            </a:r>
            <a:r>
              <a:rPr lang="en-US" sz="3000" b="1" dirty="0">
                <a:latin typeface="Arial" charset="0"/>
                <a:sym typeface="Symbol" charset="0"/>
              </a:rPr>
              <a:t> x) (f y (car x))):</a:t>
            </a:r>
            <a:endParaRPr lang="en-US" sz="3000" b="1" dirty="0">
              <a:latin typeface="Arial" charset="0"/>
              <a:sym typeface="Wingdings"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E6D324-01F3-4E44-AC05-D44588ADF1F2}"/>
              </a:ext>
            </a:extLst>
          </p:cNvPr>
          <p:cNvGrpSpPr/>
          <p:nvPr/>
        </p:nvGrpSpPr>
        <p:grpSpPr>
          <a:xfrm>
            <a:off x="685801" y="4038600"/>
            <a:ext cx="3886199" cy="995065"/>
            <a:chOff x="3733801" y="3581400"/>
            <a:chExt cx="5257799" cy="995065"/>
          </a:xfrm>
        </p:grpSpPr>
        <p:sp>
          <p:nvSpPr>
            <p:cNvPr id="20" name="Text Box 4">
              <a:extLst>
                <a:ext uri="{FF2B5EF4-FFF2-40B4-BE49-F238E27FC236}">
                  <a16:creationId xmlns:a16="http://schemas.microsoft.com/office/drawing/2014/main" id="{5CE2BA6D-D461-F542-B3DB-58CC4B7F5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3581400"/>
              <a:ext cx="518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</a:rPr>
                <a:t> |- E : list </a:t>
              </a:r>
              <a:r>
                <a:rPr lang="el-GR" b="1" dirty="0">
                  <a:latin typeface="Times New Roman"/>
                  <a:cs typeface="Times New Roman"/>
                  <a:sym typeface="Symbol" charset="0"/>
                </a:rPr>
                <a:t>τ</a:t>
              </a:r>
              <a:endParaRPr lang="el-GR" b="1" dirty="0">
                <a:latin typeface="Times New Roman"/>
                <a:cs typeface="Times New Roman"/>
              </a:endParaRPr>
            </a:p>
          </p:txBody>
        </p:sp>
        <p:sp>
          <p:nvSpPr>
            <p:cNvPr id="21" name="Text Box 5">
              <a:extLst>
                <a:ext uri="{FF2B5EF4-FFF2-40B4-BE49-F238E27FC236}">
                  <a16:creationId xmlns:a16="http://schemas.microsoft.com/office/drawing/2014/main" id="{5C8A419D-9637-3344-BE35-C42EC489FE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4114800"/>
              <a:ext cx="2590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Γ</a:t>
              </a:r>
              <a:r>
                <a:rPr lang="en-US" b="1" dirty="0">
                  <a:latin typeface="Arial" charset="0"/>
                  <a:cs typeface="Arial" charset="0"/>
                  <a:sym typeface="Symbol" charset="0"/>
                </a:rPr>
                <a:t> |- car </a:t>
              </a:r>
              <a:r>
                <a:rPr lang="en-US" b="1" dirty="0">
                  <a:latin typeface="Arial" charset="0"/>
                  <a:cs typeface="Arial" charset="0"/>
                </a:rPr>
                <a:t>E : </a:t>
              </a:r>
              <a:r>
                <a:rPr lang="el-GR" b="1" dirty="0">
                  <a:latin typeface="Times New Roman"/>
                  <a:cs typeface="Times New Roman"/>
                  <a:sym typeface="Symbol" charset="0"/>
                </a:rPr>
                <a:t>τ</a:t>
              </a:r>
              <a:r>
                <a:rPr lang="en-US" b="1" dirty="0">
                  <a:latin typeface="Arial" charset="0"/>
                  <a:cs typeface="Arial" charset="0"/>
                </a:rPr>
                <a:t> </a:t>
              </a:r>
              <a:endParaRPr lang="en-US" b="1" dirty="0">
                <a:latin typeface="Arial" charset="0"/>
                <a:cs typeface="Arial" charset="0"/>
                <a:sym typeface="Symbol" charset="0"/>
              </a:endParaRPr>
            </a:p>
          </p:txBody>
        </p:sp>
        <p:sp>
          <p:nvSpPr>
            <p:cNvPr id="22" name="Line 6">
              <a:extLst>
                <a:ext uri="{FF2B5EF4-FFF2-40B4-BE49-F238E27FC236}">
                  <a16:creationId xmlns:a16="http://schemas.microsoft.com/office/drawing/2014/main" id="{55BBF3A8-F855-984B-8864-CE9BE5E7C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1" y="4038599"/>
              <a:ext cx="3402106" cy="44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 Box 4">
            <a:extLst>
              <a:ext uri="{FF2B5EF4-FFF2-40B4-BE49-F238E27FC236}">
                <a16:creationId xmlns:a16="http://schemas.microsoft.com/office/drawing/2014/main" id="{8FFCF1A1-B550-144D-8D79-5033FDAED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122" y="4038600"/>
            <a:ext cx="3829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</a:rPr>
              <a:t> |- E : list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endParaRPr lang="el-GR" b="1" dirty="0">
              <a:latin typeface="Times New Roman"/>
              <a:cs typeface="Times New Roman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BB0C2326-2FF6-C44D-9538-2F5F970F7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122" y="4572000"/>
            <a:ext cx="2458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Γ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|- </a:t>
            </a:r>
            <a:r>
              <a:rPr lang="en-US" b="1" dirty="0" err="1">
                <a:latin typeface="Arial" charset="0"/>
                <a:cs typeface="Arial" charset="0"/>
                <a:sym typeface="Symbol" charset="0"/>
              </a:rPr>
              <a:t>cdr</a:t>
            </a:r>
            <a:r>
              <a:rPr lang="en-US" b="1" dirty="0">
                <a:latin typeface="Arial" charset="0"/>
                <a:cs typeface="Arial" charset="0"/>
                <a:sym typeface="Symbol" charset="0"/>
              </a:rPr>
              <a:t> </a:t>
            </a:r>
            <a:r>
              <a:rPr lang="en-US" b="1" dirty="0">
                <a:latin typeface="Arial" charset="0"/>
                <a:cs typeface="Arial" charset="0"/>
              </a:rPr>
              <a:t>E : list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r>
              <a:rPr lang="en-US" b="1" dirty="0">
                <a:latin typeface="Arial" charset="0"/>
                <a:cs typeface="Arial" charset="0"/>
              </a:rPr>
              <a:t> </a:t>
            </a:r>
            <a:endParaRPr lang="en-US" b="1" dirty="0">
              <a:latin typeface="Arial" charset="0"/>
              <a:cs typeface="Arial" charset="0"/>
              <a:sym typeface="Symbol" charset="0"/>
            </a:endParaRPr>
          </a:p>
        </p:txBody>
      </p:sp>
      <p:sp>
        <p:nvSpPr>
          <p:cNvPr id="25" name="Line 6">
            <a:extLst>
              <a:ext uri="{FF2B5EF4-FFF2-40B4-BE49-F238E27FC236}">
                <a16:creationId xmlns:a16="http://schemas.microsoft.com/office/drawing/2014/main" id="{B3275B47-B5B0-E44B-93DB-E33C10D995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1" y="4495799"/>
            <a:ext cx="2514600" cy="44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075B8104-0CC9-2647-AE95-9EB06DFF7C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</p:spTree>
    <p:extLst>
      <p:ext uri="{BB962C8B-B14F-4D97-AF65-F5344CB8AC3E}">
        <p14:creationId xmlns:p14="http://schemas.microsoft.com/office/powerpoint/2010/main" val="4063329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about this </a:t>
            </a:r>
          </a:p>
          <a:p>
            <a:pPr marL="0" indent="0">
              <a:buNone/>
            </a:pPr>
            <a:r>
              <a:rPr lang="en-US" b="1" dirty="0">
                <a:latin typeface="Arial" charset="0"/>
                <a:sym typeface="Symbol" charset="0"/>
              </a:rPr>
              <a:t>(x. x (y. y) (x </a:t>
            </a:r>
            <a:r>
              <a:rPr lang="en-US" b="1" dirty="0">
                <a:solidFill>
                  <a:srgbClr val="0000FF"/>
                </a:solidFill>
                <a:latin typeface="Arial" charset="0"/>
                <a:sym typeface="Symbol" charset="0"/>
              </a:rPr>
              <a:t>1</a:t>
            </a:r>
            <a:r>
              <a:rPr lang="en-US" b="1" dirty="0">
                <a:latin typeface="Arial" charset="0"/>
                <a:sym typeface="Symbol" charset="0"/>
              </a:rPr>
              <a:t>)) (z. z) : 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x </a:t>
            </a:r>
            <a:r>
              <a:rPr lang="en-US" dirty="0"/>
              <a:t>cannot have two “different” types</a:t>
            </a:r>
          </a:p>
          <a:p>
            <a:pPr lvl="1"/>
            <a:r>
              <a:rPr lang="en-US" b="1" dirty="0"/>
              <a:t>(x </a:t>
            </a:r>
            <a:r>
              <a:rPr lang="en-US" b="1" dirty="0">
                <a:solidFill>
                  <a:srgbClr val="0000FF"/>
                </a:solidFill>
              </a:rPr>
              <a:t>1</a:t>
            </a:r>
            <a:r>
              <a:rPr lang="en-US" b="1" dirty="0"/>
              <a:t>)</a:t>
            </a:r>
            <a:r>
              <a:rPr lang="en-US" dirty="0"/>
              <a:t> demands </a:t>
            </a:r>
            <a:r>
              <a:rPr lang="en-US" b="1" dirty="0" err="1"/>
              <a:t>int</a:t>
            </a:r>
            <a:r>
              <a:rPr lang="en-US" b="1" dirty="0"/>
              <a:t>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</a:t>
            </a:r>
            <a:r>
              <a:rPr lang="en-US" b="1" dirty="0">
                <a:sym typeface="Wingdings"/>
              </a:rPr>
              <a:t> ?</a:t>
            </a:r>
          </a:p>
          <a:p>
            <a:pPr lvl="1"/>
            <a:r>
              <a:rPr lang="en-US" b="1" dirty="0"/>
              <a:t>(x </a:t>
            </a:r>
            <a:r>
              <a:rPr lang="en-US" b="1" dirty="0">
                <a:latin typeface="Arial" charset="0"/>
                <a:sym typeface="Symbol" charset="0"/>
              </a:rPr>
              <a:t>(y. y)) </a:t>
            </a:r>
            <a:r>
              <a:rPr lang="en-US" dirty="0">
                <a:latin typeface="Arial" charset="0"/>
                <a:sym typeface="Symbol" charset="0"/>
              </a:rPr>
              <a:t>demands </a:t>
            </a:r>
            <a:r>
              <a:rPr lang="en-US" b="1" dirty="0">
                <a:latin typeface="Arial"/>
                <a:cs typeface="Arial"/>
                <a:sym typeface="Symbol" charset="0"/>
              </a:rPr>
              <a:t>(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r>
              <a:rPr lang="en-US" b="1" dirty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</a:t>
            </a:r>
            <a:r>
              <a:rPr lang="en-US" b="1" dirty="0">
                <a:latin typeface="Times New Roman"/>
                <a:cs typeface="Times New Roman"/>
                <a:sym typeface="Wingdings"/>
              </a:rPr>
              <a:t>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τ</a:t>
            </a:r>
            <a:r>
              <a:rPr lang="en-US" b="1" dirty="0">
                <a:latin typeface="Times New Roman"/>
                <a:cs typeface="Times New Roman"/>
                <a:sym typeface="Symbol" charset="0"/>
              </a:rPr>
              <a:t> </a:t>
            </a:r>
            <a:r>
              <a:rPr lang="en-US" b="1" dirty="0">
                <a:latin typeface="Arial"/>
                <a:cs typeface="Arial"/>
                <a:sym typeface="Symbol" charset="0"/>
              </a:rPr>
              <a:t>) </a:t>
            </a:r>
            <a:r>
              <a:rPr lang="el-GR" b="1" dirty="0">
                <a:latin typeface="Times New Roman"/>
                <a:cs typeface="Times New Roman"/>
                <a:sym typeface="Symbol" charset="0"/>
              </a:rPr>
              <a:t></a:t>
            </a:r>
            <a:r>
              <a:rPr lang="en-US" b="1" dirty="0">
                <a:latin typeface="Arial"/>
                <a:cs typeface="Arial"/>
                <a:sym typeface="Wingdings"/>
              </a:rPr>
              <a:t> </a:t>
            </a:r>
            <a:r>
              <a:rPr lang="en-US" b="1" dirty="0">
                <a:sym typeface="Symbol" charset="0"/>
              </a:rPr>
              <a:t>?</a:t>
            </a:r>
            <a:endParaRPr lang="en-US" b="1" dirty="0">
              <a:latin typeface="Arial"/>
              <a:cs typeface="Arial"/>
            </a:endParaRPr>
          </a:p>
          <a:p>
            <a:r>
              <a:rPr lang="en-US" dirty="0"/>
              <a:t>Program does not reach a “stuck state” but is nevertheless rejected. A sound type system typically rejects some correct programs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9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ED66-BAD7-FC43-8966-F60A3F96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6739B-EC5B-C44B-A8F9-9837677A3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4EDCD-E8C2-6F45-B4C4-1826A35ADD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A6C3F-CD3A-5649-8C87-0B4AFE35F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EFCDCB8-F9B6-4140-88D9-C94FB27D52EF}" type="slidenum">
              <a:rPr lang="en-US" sz="1400"/>
              <a:pPr eaLnBrk="1" hangingPunct="1"/>
              <a:t>3</a:t>
            </a:fld>
            <a:endParaRPr lang="en-US" sz="1400"/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900">
                <a:latin typeface="Arial" charset="0"/>
              </a:rPr>
              <a:t>Applied Lambda Calculus (from Sethi)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b="1" dirty="0">
                <a:latin typeface="Arial" charset="0"/>
              </a:rPr>
              <a:t>E </a:t>
            </a:r>
            <a:r>
              <a:rPr lang="en-US" sz="2800" b="1" dirty="0">
                <a:latin typeface="Arial" charset="0"/>
                <a:sym typeface="Wingdings" charset="0"/>
              </a:rPr>
              <a:t>::=</a:t>
            </a:r>
            <a:r>
              <a:rPr lang="en-US" sz="2800" b="1" dirty="0">
                <a:latin typeface="Arial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Arial" charset="0"/>
              </a:rPr>
              <a:t>c 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| x | ( 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  <a:sym typeface="Symbol" charset="0"/>
              </a:rPr>
              <a:t>x.E</a:t>
            </a:r>
            <a:r>
              <a:rPr lang="en-US" sz="2800" b="1" baseline="-25000" dirty="0">
                <a:solidFill>
                  <a:srgbClr val="000000"/>
                </a:solidFill>
                <a:latin typeface="Arial" charset="0"/>
                <a:sym typeface="Symbol" charset="0"/>
              </a:rPr>
              <a:t>1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  <a:sym typeface="Symbol" charset="0"/>
              </a:rPr>
              <a:t> ) | ( E</a:t>
            </a:r>
            <a:r>
              <a:rPr lang="en-US" sz="2800" b="1" baseline="-25000" dirty="0">
                <a:solidFill>
                  <a:srgbClr val="000000"/>
                </a:solidFill>
                <a:latin typeface="Arial" charset="0"/>
                <a:sym typeface="Symbol" charset="0"/>
              </a:rPr>
              <a:t>1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  <a:sym typeface="Symbol" charset="0"/>
              </a:rPr>
              <a:t> E</a:t>
            </a:r>
            <a:r>
              <a:rPr lang="en-US" sz="2800" b="1" baseline="-25000" dirty="0">
                <a:solidFill>
                  <a:srgbClr val="000000"/>
                </a:solidFill>
                <a:latin typeface="Arial" charset="0"/>
                <a:sym typeface="Symbol" charset="0"/>
              </a:rPr>
              <a:t>2 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  <a:sym typeface="Symbol" charset="0"/>
              </a:rPr>
              <a:t>)</a:t>
            </a:r>
            <a:r>
              <a:rPr lang="en-US" sz="2800" dirty="0">
                <a:solidFill>
                  <a:srgbClr val="FF0000"/>
                </a:solidFill>
                <a:latin typeface="Arial" charset="0"/>
                <a:sym typeface="Symbol" charset="0"/>
              </a:rPr>
              <a:t> </a:t>
            </a:r>
          </a:p>
          <a:p>
            <a:pPr eaLnBrk="1" hangingPunct="1">
              <a:buFont typeface="Wingdings" charset="0"/>
              <a:buNone/>
            </a:pPr>
            <a:r>
              <a:rPr lang="en-US" sz="2800" dirty="0">
                <a:solidFill>
                  <a:srgbClr val="FF0000"/>
                </a:solidFill>
                <a:latin typeface="Arial" charset="0"/>
                <a:sym typeface="Symbol" charset="0"/>
              </a:rPr>
              <a:t>	</a:t>
            </a:r>
            <a:r>
              <a:rPr lang="en-US" sz="2800" dirty="0">
                <a:latin typeface="Arial" charset="0"/>
                <a:sym typeface="Symbol" charset="0"/>
              </a:rPr>
              <a:t>Augments the pure lambda calculus with 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constants</a:t>
            </a:r>
            <a:r>
              <a:rPr lang="en-US" sz="2800" dirty="0">
                <a:latin typeface="Arial" charset="0"/>
                <a:sym typeface="Symbol" charset="0"/>
              </a:rPr>
              <a:t>. An applied lambda calculus defines its set of constants and reduction rules. For example:</a:t>
            </a:r>
          </a:p>
          <a:p>
            <a:pPr eaLnBrk="1" hangingPunct="1">
              <a:buFont typeface="Wingdings" charset="0"/>
              <a:buNone/>
            </a:pPr>
            <a:r>
              <a:rPr lang="en-US" sz="2800" dirty="0">
                <a:solidFill>
                  <a:srgbClr val="FF0000"/>
                </a:solidFill>
                <a:latin typeface="Arial" charset="0"/>
                <a:sym typeface="Symbol" charset="0"/>
              </a:rPr>
              <a:t>	</a:t>
            </a:r>
            <a:r>
              <a:rPr lang="en-US" sz="2800" dirty="0">
                <a:latin typeface="Arial" charset="0"/>
                <a:sym typeface="Symbol" charset="0"/>
              </a:rPr>
              <a:t>Constants:		      Reduction rules:</a:t>
            </a:r>
          </a:p>
          <a:p>
            <a:pPr eaLnBrk="1" hangingPunct="1">
              <a:buFont typeface="Wingdings" charset="0"/>
              <a:buNone/>
            </a:pPr>
            <a:r>
              <a:rPr lang="en-US" sz="2800" dirty="0">
                <a:solidFill>
                  <a:srgbClr val="FF0000"/>
                </a:solidFill>
                <a:latin typeface="Arial" charset="0"/>
                <a:sym typeface="Symbol" charset="0"/>
              </a:rPr>
              <a:t>	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if, true, false		</a:t>
            </a:r>
          </a:p>
          <a:p>
            <a:pPr eaLnBrk="1" hangingPunct="1">
              <a:buNone/>
            </a:pP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   </a:t>
            </a:r>
            <a:r>
              <a:rPr lang="en-US" sz="2800" dirty="0">
                <a:solidFill>
                  <a:srgbClr val="000000"/>
                </a:solidFill>
                <a:latin typeface="Arial" charset="0"/>
                <a:sym typeface="Symbol" charset="0"/>
              </a:rPr>
              <a:t>(all these are 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  <a:sym typeface="Symbol" charset="0"/>
              </a:rPr>
              <a:t></a:t>
            </a:r>
            <a:r>
              <a:rPr lang="en-US" sz="2800" dirty="0">
                <a:solidFill>
                  <a:srgbClr val="000000"/>
                </a:solidFill>
                <a:latin typeface="Arial" charset="0"/>
                <a:sym typeface="Symbol" charset="0"/>
              </a:rPr>
              <a:t> terms,</a:t>
            </a:r>
          </a:p>
          <a:p>
            <a:pPr eaLnBrk="1" hangingPunct="1">
              <a:buNone/>
            </a:pPr>
            <a:r>
              <a:rPr lang="en-US" sz="2800" dirty="0">
                <a:solidFill>
                  <a:srgbClr val="000000"/>
                </a:solidFill>
                <a:latin typeface="Arial" charset="0"/>
                <a:sym typeface="Symbol" charset="0"/>
              </a:rPr>
              <a:t>	 e.g., true=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</a:t>
            </a:r>
            <a:r>
              <a:rPr lang="en-US" sz="2800" b="1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x.y</a:t>
            </a:r>
            <a:r>
              <a:rPr lang="en-US" sz="28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. x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Symbol" charset="0"/>
              </a:rPr>
              <a:t>)</a:t>
            </a:r>
            <a:endParaRPr lang="en-US" sz="2800" dirty="0">
              <a:solidFill>
                <a:srgbClr val="000000"/>
              </a:solidFill>
              <a:latin typeface="Arial" charset="0"/>
              <a:sym typeface="Symbo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	0, </a:t>
            </a:r>
            <a:r>
              <a:rPr lang="en-US" sz="2800" dirty="0" err="1">
                <a:solidFill>
                  <a:srgbClr val="0000FF"/>
                </a:solidFill>
                <a:latin typeface="Arial" charset="0"/>
                <a:sym typeface="Symbol" charset="0"/>
              </a:rPr>
              <a:t>iszero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Arial" charset="0"/>
                <a:sym typeface="Symbol" charset="0"/>
              </a:rPr>
              <a:t>pred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Arial" charset="0"/>
                <a:sym typeface="Symbol" charset="0"/>
              </a:rPr>
              <a:t>succ</a:t>
            </a:r>
            <a:endParaRPr lang="en-US" sz="2800" dirty="0">
              <a:solidFill>
                <a:srgbClr val="0000FF"/>
              </a:solidFill>
              <a:latin typeface="Arial" charset="0"/>
              <a:sym typeface="Symbol" charset="0"/>
            </a:endParaRPr>
          </a:p>
          <a:p>
            <a:pPr eaLnBrk="1" hangingPunct="1">
              <a:buFont typeface="Wingdings" charset="0"/>
              <a:buNone/>
            </a:pPr>
            <a:endParaRPr lang="en-US" sz="2800" dirty="0">
              <a:latin typeface="Arial" charset="0"/>
            </a:endParaRP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4527550" y="3902075"/>
            <a:ext cx="26763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if true</a:t>
            </a:r>
            <a:r>
              <a:rPr lang="en-US" dirty="0">
                <a:latin typeface="Arial"/>
                <a:cs typeface="Arial"/>
              </a:rPr>
              <a:t> M N  </a:t>
            </a:r>
            <a:r>
              <a:rPr lang="en-US" dirty="0">
                <a:latin typeface="Arial"/>
                <a:cs typeface="Arial"/>
                <a:sym typeface="Wingdings"/>
              </a:rPr>
              <a:t></a:t>
            </a:r>
            <a:r>
              <a:rPr lang="el-GR" baseline="-25000" dirty="0">
                <a:latin typeface="Arial"/>
                <a:cs typeface="Arial"/>
                <a:sym typeface="Symbol" charset="0"/>
              </a:rPr>
              <a:t>δ</a:t>
            </a:r>
            <a:r>
              <a:rPr lang="en-US" dirty="0">
                <a:latin typeface="Arial"/>
                <a:cs typeface="Arial"/>
                <a:sym typeface="Symbol" charset="0"/>
              </a:rPr>
              <a:t>  M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if false</a:t>
            </a:r>
            <a:r>
              <a:rPr lang="en-US" dirty="0">
                <a:latin typeface="Arial"/>
                <a:cs typeface="Arial"/>
              </a:rPr>
              <a:t> M N </a:t>
            </a:r>
            <a:r>
              <a:rPr lang="en-US" dirty="0">
                <a:latin typeface="Arial"/>
                <a:cs typeface="Arial"/>
                <a:sym typeface="Wingdings"/>
              </a:rPr>
              <a:t></a:t>
            </a:r>
            <a:r>
              <a:rPr lang="el-GR" baseline="-25000" dirty="0">
                <a:latin typeface="Arial"/>
                <a:cs typeface="Arial"/>
                <a:sym typeface="Symbol" charset="0"/>
              </a:rPr>
              <a:t>δ</a:t>
            </a:r>
            <a:r>
              <a:rPr lang="en-US" dirty="0">
                <a:latin typeface="Arial"/>
                <a:cs typeface="Arial"/>
                <a:sym typeface="Symbol" charset="0"/>
              </a:rPr>
              <a:t>  N</a:t>
            </a:r>
          </a:p>
        </p:txBody>
      </p:sp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4495800" y="4800600"/>
            <a:ext cx="46482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err="1">
                <a:solidFill>
                  <a:srgbClr val="0000FF"/>
                </a:solidFill>
                <a:latin typeface="Arial"/>
                <a:cs typeface="Arial"/>
              </a:rPr>
              <a:t>iszero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 0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>
                <a:latin typeface="Arial"/>
                <a:cs typeface="Arial"/>
                <a:sym typeface="Wingdings"/>
              </a:rPr>
              <a:t></a:t>
            </a:r>
            <a:r>
              <a:rPr lang="el-GR" baseline="-25000" dirty="0">
                <a:latin typeface="Arial"/>
                <a:cs typeface="Arial"/>
                <a:sym typeface="Symbol" charset="0"/>
              </a:rPr>
              <a:t>δ</a:t>
            </a:r>
            <a:r>
              <a:rPr lang="en-US" dirty="0">
                <a:latin typeface="Arial"/>
                <a:cs typeface="Arial"/>
                <a:sym typeface="Symbol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true</a:t>
            </a:r>
          </a:p>
          <a:p>
            <a:pPr eaLnBrk="1" hangingPunct="1"/>
            <a:r>
              <a:rPr lang="en-US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iszero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latin typeface="Arial"/>
                <a:cs typeface="Arial"/>
                <a:sym typeface="Symbol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succ</a:t>
            </a:r>
            <a:r>
              <a:rPr lang="en-US" baseline="300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k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0</a:t>
            </a:r>
            <a:r>
              <a:rPr lang="en-US" dirty="0">
                <a:latin typeface="Arial"/>
                <a:cs typeface="Arial"/>
                <a:sym typeface="Symbol" charset="0"/>
              </a:rPr>
              <a:t>)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latin typeface="Arial"/>
                <a:cs typeface="Arial"/>
                <a:sym typeface="Wingdings"/>
              </a:rPr>
              <a:t></a:t>
            </a:r>
            <a:r>
              <a:rPr lang="el-GR" baseline="-25000" dirty="0">
                <a:latin typeface="Arial"/>
                <a:cs typeface="Arial"/>
                <a:sym typeface="Symbol" charset="0"/>
              </a:rPr>
              <a:t>δ</a:t>
            </a:r>
            <a:r>
              <a:rPr lang="en-US" dirty="0"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false</a:t>
            </a:r>
            <a:r>
              <a:rPr lang="en-US" dirty="0">
                <a:latin typeface="Arial"/>
                <a:cs typeface="Arial"/>
                <a:sym typeface="Symbol" charset="0"/>
              </a:rPr>
              <a:t>, k&gt;0</a:t>
            </a:r>
          </a:p>
          <a:p>
            <a:pPr eaLnBrk="1" hangingPunct="1"/>
            <a:r>
              <a:rPr lang="en-US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iszero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latin typeface="Arial"/>
                <a:cs typeface="Arial"/>
                <a:sym typeface="Symbol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pred</a:t>
            </a:r>
            <a:r>
              <a:rPr lang="en-US" baseline="30000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k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0</a:t>
            </a:r>
            <a:r>
              <a:rPr lang="en-US" dirty="0">
                <a:latin typeface="Arial"/>
                <a:cs typeface="Arial"/>
                <a:sym typeface="Symbol" charset="0"/>
              </a:rPr>
              <a:t>) </a:t>
            </a:r>
            <a:r>
              <a:rPr lang="en-US" dirty="0">
                <a:latin typeface="Arial"/>
                <a:cs typeface="Arial"/>
                <a:sym typeface="Wingdings"/>
              </a:rPr>
              <a:t></a:t>
            </a:r>
            <a:r>
              <a:rPr lang="el-GR" baseline="-25000" dirty="0">
                <a:latin typeface="Arial"/>
                <a:cs typeface="Arial"/>
                <a:sym typeface="Symbol" charset="0"/>
              </a:rPr>
              <a:t>δ</a:t>
            </a:r>
            <a:r>
              <a:rPr lang="en-US" dirty="0"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false</a:t>
            </a:r>
            <a:r>
              <a:rPr lang="en-US" dirty="0">
                <a:latin typeface="Arial"/>
                <a:cs typeface="Arial"/>
                <a:sym typeface="Symbol" charset="0"/>
              </a:rPr>
              <a:t>, k&gt;0</a:t>
            </a:r>
          </a:p>
          <a:p>
            <a:pPr eaLnBrk="1" hangingPunct="1"/>
            <a:r>
              <a:rPr lang="en-US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succ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latin typeface="Arial"/>
                <a:cs typeface="Arial"/>
                <a:sym typeface="Symbol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pred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latin typeface="Arial"/>
                <a:cs typeface="Arial"/>
                <a:sym typeface="Symbol" charset="0"/>
              </a:rPr>
              <a:t>M) </a:t>
            </a:r>
            <a:r>
              <a:rPr lang="en-US" dirty="0">
                <a:latin typeface="Arial"/>
                <a:cs typeface="Arial"/>
                <a:sym typeface="Wingdings"/>
              </a:rPr>
              <a:t></a:t>
            </a:r>
            <a:r>
              <a:rPr lang="el-GR" baseline="-25000" dirty="0">
                <a:latin typeface="Arial"/>
                <a:cs typeface="Arial"/>
                <a:sym typeface="Symbol" charset="0"/>
              </a:rPr>
              <a:t>δ</a:t>
            </a:r>
            <a:r>
              <a:rPr lang="en-US" dirty="0">
                <a:latin typeface="Arial"/>
                <a:cs typeface="Arial"/>
                <a:sym typeface="Symbol" charset="0"/>
              </a:rPr>
              <a:t> M</a:t>
            </a:r>
          </a:p>
          <a:p>
            <a:pPr eaLnBrk="1" hangingPunct="1"/>
            <a:r>
              <a:rPr lang="en-US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pred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latin typeface="Arial"/>
                <a:cs typeface="Arial"/>
                <a:sym typeface="Symbol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succ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Symbol" charset="0"/>
              </a:rPr>
              <a:t> </a:t>
            </a:r>
            <a:r>
              <a:rPr lang="en-US" dirty="0">
                <a:latin typeface="Arial"/>
                <a:cs typeface="Arial"/>
                <a:sym typeface="Symbol" charset="0"/>
              </a:rPr>
              <a:t>M) </a:t>
            </a:r>
            <a:r>
              <a:rPr lang="en-US" dirty="0">
                <a:latin typeface="Arial"/>
                <a:cs typeface="Arial"/>
                <a:sym typeface="Wingdings"/>
              </a:rPr>
              <a:t></a:t>
            </a:r>
            <a:r>
              <a:rPr lang="el-GR" baseline="-25000" dirty="0">
                <a:latin typeface="Arial"/>
                <a:cs typeface="Arial"/>
                <a:sym typeface="Symbol" charset="0"/>
              </a:rPr>
              <a:t>δ</a:t>
            </a:r>
            <a:r>
              <a:rPr lang="en-US" dirty="0">
                <a:latin typeface="Arial"/>
                <a:cs typeface="Arial"/>
                <a:sym typeface="Symbol" charset="0"/>
              </a:rPr>
              <a:t> M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F2AC8E6-E397-404B-8B2C-AA854CDAE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0785C8-E98D-A643-8847-59D3D8EC27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5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8853" grpId="0"/>
      <p:bldP spid="788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28F7F83-F4AD-134D-B015-41768F9C7FEC}" type="slidenum">
              <a:rPr lang="en-US" sz="1400"/>
              <a:pPr eaLnBrk="1" hangingPunct="1"/>
              <a:t>4</a:t>
            </a:fld>
            <a:endParaRPr lang="en-US" sz="1400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Arial" charset="0"/>
              </a:rPr>
              <a:t>From an Applied Lambda Calculus to a Functional Language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400" dirty="0">
                <a:latin typeface="Arial" charset="0"/>
              </a:rPr>
              <a:t>Construct 		Applied </a:t>
            </a:r>
            <a:r>
              <a:rPr lang="en-US" sz="2400" dirty="0">
                <a:latin typeface="Arial" charset="0"/>
                <a:sym typeface="Symbol" charset="0"/>
              </a:rPr>
              <a:t>-</a:t>
            </a:r>
            <a:r>
              <a:rPr lang="en-US" sz="2400" dirty="0">
                <a:latin typeface="Arial" charset="0"/>
              </a:rPr>
              <a:t>Calculus  A Language (ML)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latin typeface="Arial" charset="0"/>
              </a:rPr>
              <a:t>Variable		x			x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latin typeface="Arial" charset="0"/>
              </a:rPr>
              <a:t>Constant		</a:t>
            </a:r>
            <a:r>
              <a:rPr lang="en-US" sz="2800" dirty="0">
                <a:solidFill>
                  <a:srgbClr val="0000FF"/>
                </a:solidFill>
                <a:latin typeface="Arial" charset="0"/>
              </a:rPr>
              <a:t>c</a:t>
            </a:r>
            <a:r>
              <a:rPr lang="en-US" sz="2800" dirty="0">
                <a:latin typeface="Arial" charset="0"/>
              </a:rPr>
              <a:t>			</a:t>
            </a:r>
            <a:r>
              <a:rPr lang="en-US" sz="2800" dirty="0">
                <a:solidFill>
                  <a:srgbClr val="FF0000"/>
                </a:solidFill>
                <a:latin typeface="Arial" charset="0"/>
              </a:rPr>
              <a:t>c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latin typeface="Arial" charset="0"/>
              </a:rPr>
              <a:t>Application		M N			M N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latin typeface="Arial" charset="0"/>
              </a:rPr>
              <a:t>Abstraction		</a:t>
            </a:r>
            <a:r>
              <a:rPr lang="en-US" sz="2800" dirty="0">
                <a:latin typeface="Arial" charset="0"/>
                <a:sym typeface="Symbol" charset="0"/>
              </a:rPr>
              <a:t></a:t>
            </a:r>
            <a:r>
              <a:rPr lang="en-US" sz="2800" dirty="0" err="1">
                <a:latin typeface="Arial" charset="0"/>
                <a:sym typeface="Symbol" charset="0"/>
              </a:rPr>
              <a:t>x.M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			fun</a:t>
            </a:r>
            <a:r>
              <a:rPr lang="en-US" sz="2800" dirty="0">
                <a:latin typeface="Arial" charset="0"/>
                <a:sym typeface="Symbol" charset="0"/>
              </a:rPr>
              <a:t> x 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=&gt;</a:t>
            </a:r>
            <a:r>
              <a:rPr lang="en-US" sz="2800" dirty="0">
                <a:latin typeface="Arial" charset="0"/>
                <a:sym typeface="Symbol" charset="0"/>
              </a:rPr>
              <a:t> M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latin typeface="Arial" charset="0"/>
                <a:sym typeface="Symbol" charset="0"/>
              </a:rPr>
              <a:t>Integer		</a:t>
            </a:r>
            <a:r>
              <a:rPr lang="en-US" sz="2800" dirty="0" err="1">
                <a:solidFill>
                  <a:srgbClr val="0000FF"/>
                </a:solidFill>
                <a:latin typeface="Arial" charset="0"/>
                <a:sym typeface="Symbol" charset="0"/>
              </a:rPr>
              <a:t>succ</a:t>
            </a:r>
            <a:r>
              <a:rPr lang="en-US" sz="2800" baseline="30000" dirty="0" err="1">
                <a:solidFill>
                  <a:srgbClr val="0000FF"/>
                </a:solidFill>
                <a:latin typeface="Arial" charset="0"/>
                <a:sym typeface="Symbol" charset="0"/>
              </a:rPr>
              <a:t>k</a:t>
            </a:r>
            <a:r>
              <a:rPr lang="en-US" sz="2800" baseline="30000" dirty="0">
                <a:solidFill>
                  <a:srgbClr val="0000FF"/>
                </a:solidFill>
                <a:latin typeface="Arial" charset="0"/>
                <a:sym typeface="Symbol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0, </a:t>
            </a:r>
            <a:r>
              <a:rPr lang="en-US" sz="2800" dirty="0">
                <a:latin typeface="Arial" charset="0"/>
                <a:sym typeface="Symbol" charset="0"/>
              </a:rPr>
              <a:t>k&gt;0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	</a:t>
            </a:r>
            <a:r>
              <a:rPr lang="en-US" sz="2800" dirty="0">
                <a:latin typeface="Arial" charset="0"/>
                <a:sym typeface="Symbol" charset="0"/>
              </a:rPr>
              <a:t>k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				</a:t>
            </a:r>
            <a:r>
              <a:rPr lang="en-US" sz="2800" dirty="0" err="1">
                <a:solidFill>
                  <a:srgbClr val="0000FF"/>
                </a:solidFill>
                <a:latin typeface="Arial" charset="0"/>
                <a:sym typeface="Symbol" charset="0"/>
              </a:rPr>
              <a:t>pred</a:t>
            </a:r>
            <a:r>
              <a:rPr lang="en-US" sz="2800" baseline="30000" dirty="0" err="1">
                <a:solidFill>
                  <a:srgbClr val="0000FF"/>
                </a:solidFill>
                <a:latin typeface="Arial" charset="0"/>
                <a:sym typeface="Symbol" charset="0"/>
              </a:rPr>
              <a:t>k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 0, </a:t>
            </a:r>
            <a:r>
              <a:rPr lang="en-US" sz="2800" dirty="0">
                <a:latin typeface="Arial" charset="0"/>
                <a:sym typeface="Symbol" charset="0"/>
              </a:rPr>
              <a:t>k&gt;0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	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-</a:t>
            </a:r>
            <a:r>
              <a:rPr lang="en-US" sz="2800" dirty="0">
                <a:latin typeface="Arial" charset="0"/>
                <a:sym typeface="Symbol" charset="0"/>
              </a:rPr>
              <a:t>k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latin typeface="Arial" charset="0"/>
                <a:sym typeface="Symbol" charset="0"/>
              </a:rPr>
              <a:t>Conditional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		if </a:t>
            </a:r>
            <a:r>
              <a:rPr lang="en-US" sz="2800" dirty="0">
                <a:latin typeface="Arial" charset="0"/>
                <a:sym typeface="Symbol" charset="0"/>
              </a:rPr>
              <a:t>P M N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		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if</a:t>
            </a:r>
            <a:r>
              <a:rPr lang="en-US" sz="2800" dirty="0">
                <a:latin typeface="Arial" charset="0"/>
                <a:sym typeface="Symbol" charset="0"/>
              </a:rPr>
              <a:t> P 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then</a:t>
            </a:r>
            <a:r>
              <a:rPr lang="en-US" sz="2800" dirty="0">
                <a:latin typeface="Arial" charset="0"/>
                <a:sym typeface="Symbol" charset="0"/>
              </a:rPr>
              <a:t> M 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else</a:t>
            </a:r>
            <a:r>
              <a:rPr lang="en-US" sz="2800" dirty="0">
                <a:latin typeface="Arial" charset="0"/>
                <a:sym typeface="Symbol" charset="0"/>
              </a:rPr>
              <a:t> N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2800" dirty="0">
              <a:latin typeface="Arial" charset="0"/>
              <a:sym typeface="Symbol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sz="2800" dirty="0">
                <a:latin typeface="Arial" charset="0"/>
                <a:sym typeface="Symbol" charset="0"/>
              </a:rPr>
              <a:t>Let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			</a:t>
            </a:r>
            <a:r>
              <a:rPr lang="en-US" sz="2800" dirty="0">
                <a:latin typeface="Arial" charset="0"/>
                <a:sym typeface="Symbol" charset="0"/>
              </a:rPr>
              <a:t>(</a:t>
            </a:r>
            <a:r>
              <a:rPr lang="en-US" sz="2800" dirty="0" err="1">
                <a:latin typeface="Arial" charset="0"/>
                <a:sym typeface="Symbol" charset="0"/>
              </a:rPr>
              <a:t>x.M</a:t>
            </a:r>
            <a:r>
              <a:rPr lang="en-US" sz="2800" dirty="0">
                <a:latin typeface="Arial" charset="0"/>
                <a:sym typeface="Symbol" charset="0"/>
              </a:rPr>
              <a:t>) N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	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	let </a:t>
            </a:r>
            <a:r>
              <a:rPr lang="en-US" sz="2800" dirty="0" err="1">
                <a:solidFill>
                  <a:schemeClr val="hlink"/>
                </a:solidFill>
                <a:latin typeface="Arial" charset="0"/>
                <a:sym typeface="Symbol" charset="0"/>
              </a:rPr>
              <a:t>val</a:t>
            </a:r>
            <a:r>
              <a:rPr lang="en-US" sz="2800" dirty="0">
                <a:latin typeface="Arial" charset="0"/>
                <a:sym typeface="Symbol" charset="0"/>
              </a:rPr>
              <a:t> x 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=</a:t>
            </a:r>
            <a:r>
              <a:rPr lang="en-US" sz="2800" dirty="0">
                <a:latin typeface="Arial" charset="0"/>
                <a:sym typeface="Symbol" charset="0"/>
              </a:rPr>
              <a:t> N 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in</a:t>
            </a:r>
            <a:r>
              <a:rPr lang="en-US" sz="2800" dirty="0">
                <a:latin typeface="Arial" charset="0"/>
                <a:sym typeface="Symbol" charset="0"/>
              </a:rPr>
              <a:t> M </a:t>
            </a:r>
            <a:r>
              <a:rPr lang="en-US" sz="2800" dirty="0">
                <a:solidFill>
                  <a:schemeClr val="hlink"/>
                </a:solidFill>
                <a:latin typeface="Arial" charset="0"/>
                <a:sym typeface="Symbol" charset="0"/>
              </a:rPr>
              <a:t>end</a:t>
            </a:r>
            <a:r>
              <a:rPr lang="en-US" sz="2800" dirty="0">
                <a:solidFill>
                  <a:srgbClr val="0000FF"/>
                </a:solidFill>
                <a:latin typeface="Arial" charset="0"/>
                <a:sym typeface="Symbol" charset="0"/>
              </a:rPr>
              <a:t>		</a:t>
            </a:r>
            <a:endParaRPr lang="en-US" sz="2800" dirty="0">
              <a:latin typeface="Arial" charset="0"/>
              <a:sym typeface="Symbol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A625DA3-D039-6B43-88A0-6E354C28B4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95ADEA-AC47-E84B-85B5-2BB9532CEC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07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AD64A23-5B9C-A04E-970E-8D4574268728}" type="slidenum">
              <a:rPr lang="en-US" sz="1400"/>
              <a:pPr eaLnBrk="1" hangingPunct="1"/>
              <a:t>5</a:t>
            </a:fld>
            <a:endParaRPr lang="en-US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93037" cy="1004887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Fixed-Point Operator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610600" cy="4800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One more constant, and one more rule:</a:t>
            </a:r>
          </a:p>
          <a:p>
            <a:pPr eaLnBrk="1" hangingPunct="1">
              <a:buNone/>
            </a:pPr>
            <a:r>
              <a:rPr lang="en-US" dirty="0">
                <a:solidFill>
                  <a:srgbClr val="0000FF"/>
                </a:solidFill>
                <a:latin typeface="Arial" charset="0"/>
              </a:rPr>
              <a:t>		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fix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			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fix </a:t>
            </a:r>
            <a:r>
              <a:rPr lang="en-US" b="1" dirty="0">
                <a:latin typeface="Arial" charset="0"/>
              </a:rPr>
              <a:t>M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dirty="0">
                <a:sym typeface="Wingdings"/>
              </a:rPr>
              <a:t></a:t>
            </a:r>
            <a:r>
              <a:rPr lang="el-GR" b="1" baseline="-25000" dirty="0">
                <a:latin typeface="Arial" charset="0"/>
              </a:rPr>
              <a:t>δ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b="1" dirty="0">
                <a:latin typeface="Arial" charset="0"/>
              </a:rPr>
              <a:t>M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b="1" dirty="0">
                <a:latin typeface="Arial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fix </a:t>
            </a:r>
            <a:r>
              <a:rPr lang="en-US" b="1" dirty="0">
                <a:latin typeface="Arial" charset="0"/>
              </a:rPr>
              <a:t>M)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Needed to define recursive functions: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Therefore:</a:t>
            </a:r>
          </a:p>
          <a:p>
            <a:pPr eaLnBrk="1" hangingPunct="1">
              <a:buNone/>
            </a:pPr>
            <a:r>
              <a:rPr lang="en-US" sz="2800" b="1" u="sng" dirty="0">
                <a:latin typeface="Arial" charset="0"/>
              </a:rPr>
              <a:t>plus</a:t>
            </a:r>
            <a:r>
              <a:rPr lang="en-US" sz="2800" dirty="0">
                <a:latin typeface="Arial" charset="0"/>
              </a:rPr>
              <a:t> =</a:t>
            </a:r>
            <a:r>
              <a:rPr lang="en-US" sz="2800" baseline="-25000" dirty="0">
                <a:latin typeface="Arial" charset="0"/>
              </a:rPr>
              <a:t> </a:t>
            </a:r>
            <a:r>
              <a:rPr lang="en-US" sz="2800" b="1" dirty="0">
                <a:latin typeface="Arial" charset="0"/>
                <a:sym typeface="Symbol" charset="0"/>
              </a:rPr>
              <a:t></a:t>
            </a:r>
            <a:r>
              <a:rPr lang="en-US" sz="2800" b="1" dirty="0" err="1">
                <a:latin typeface="Arial" charset="0"/>
                <a:sym typeface="Symbol" charset="0"/>
              </a:rPr>
              <a:t>x.y</a:t>
            </a:r>
            <a:r>
              <a:rPr lang="en-US" sz="2800" b="1" dirty="0">
                <a:latin typeface="Arial" charset="0"/>
                <a:sym typeface="Symbol" charset="0"/>
              </a:rPr>
              <a:t>. </a:t>
            </a:r>
            <a:r>
              <a:rPr lang="en-US" sz="2800" b="1" dirty="0">
                <a:solidFill>
                  <a:srgbClr val="0000FF"/>
                </a:solidFill>
                <a:latin typeface="Arial" charset="0"/>
                <a:sym typeface="Symbol" charset="0"/>
              </a:rPr>
              <a:t>if</a:t>
            </a:r>
            <a:r>
              <a:rPr lang="en-US" sz="2800" b="1" dirty="0">
                <a:latin typeface="Arial" charset="0"/>
                <a:sym typeface="Symbol" charset="0"/>
              </a:rPr>
              <a:t> (</a:t>
            </a:r>
            <a:r>
              <a:rPr lang="en-US" sz="28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iszero</a:t>
            </a:r>
            <a:r>
              <a:rPr lang="en-US" sz="2800" b="1" dirty="0">
                <a:solidFill>
                  <a:srgbClr val="0000FF"/>
                </a:solidFill>
                <a:latin typeface="Arial" charset="0"/>
                <a:sym typeface="Symbol" charset="0"/>
              </a:rPr>
              <a:t> </a:t>
            </a:r>
            <a:r>
              <a:rPr lang="en-US" sz="2800" b="1" dirty="0">
                <a:latin typeface="Arial" charset="0"/>
                <a:sym typeface="Symbol" charset="0"/>
              </a:rPr>
              <a:t>x) y (</a:t>
            </a:r>
            <a:r>
              <a:rPr lang="en-US" sz="2800" b="1" u="sng" dirty="0">
                <a:latin typeface="Arial" charset="0"/>
                <a:sym typeface="Symbol" charset="0"/>
              </a:rPr>
              <a:t>plus</a:t>
            </a:r>
            <a:r>
              <a:rPr lang="en-US" sz="2800" b="1" dirty="0">
                <a:latin typeface="Arial" charset="0"/>
                <a:sym typeface="Symbol" charset="0"/>
              </a:rPr>
              <a:t> (</a:t>
            </a:r>
            <a:r>
              <a:rPr lang="en-US" sz="28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pred</a:t>
            </a:r>
            <a:r>
              <a:rPr lang="en-US" sz="2800" b="1" dirty="0">
                <a:latin typeface="Arial" charset="0"/>
                <a:sym typeface="Symbol" charset="0"/>
              </a:rPr>
              <a:t> x) (</a:t>
            </a:r>
            <a:r>
              <a:rPr lang="en-US" sz="28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succ</a:t>
            </a:r>
            <a:r>
              <a:rPr lang="en-US" sz="2800" b="1" dirty="0">
                <a:latin typeface="Arial" charset="0"/>
                <a:sym typeface="Symbol" charset="0"/>
              </a:rPr>
              <a:t> y))</a:t>
            </a:r>
          </a:p>
        </p:txBody>
      </p:sp>
      <p:sp>
        <p:nvSpPr>
          <p:cNvPr id="69637" name="Text Box 4"/>
          <p:cNvSpPr txBox="1">
            <a:spLocks noChangeArrowheads="1"/>
          </p:cNvSpPr>
          <p:nvPr/>
        </p:nvSpPr>
        <p:spPr bwMode="auto">
          <a:xfrm>
            <a:off x="3048000" y="3784937"/>
            <a:ext cx="40455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 dirty="0">
                <a:latin typeface="Arial"/>
                <a:cs typeface="Arial"/>
              </a:rPr>
              <a:t>y		           </a:t>
            </a:r>
            <a:r>
              <a:rPr lang="en-US" sz="2000" dirty="0">
                <a:latin typeface="Arial"/>
                <a:cs typeface="Arial"/>
              </a:rPr>
              <a:t>if </a:t>
            </a:r>
            <a:r>
              <a:rPr lang="en-US" sz="2000" b="1" dirty="0">
                <a:latin typeface="Arial"/>
                <a:cs typeface="Arial"/>
              </a:rPr>
              <a:t>x = 0</a:t>
            </a:r>
          </a:p>
          <a:p>
            <a:pPr eaLnBrk="1" hangingPunct="1"/>
            <a:endParaRPr lang="en-US" sz="2000" b="1" dirty="0">
              <a:latin typeface="Arial"/>
              <a:cs typeface="Arial"/>
            </a:endParaRPr>
          </a:p>
          <a:p>
            <a:pPr eaLnBrk="1" hangingPunct="1"/>
            <a:r>
              <a:rPr lang="en-US" sz="2000" b="1" u="sng" dirty="0">
                <a:latin typeface="Arial"/>
                <a:cs typeface="Arial"/>
              </a:rPr>
              <a:t>plus</a:t>
            </a:r>
            <a:r>
              <a:rPr lang="en-US" sz="2000" b="1" dirty="0">
                <a:latin typeface="Arial"/>
                <a:cs typeface="Arial"/>
              </a:rPr>
              <a:t> (</a:t>
            </a:r>
            <a:r>
              <a:rPr lang="en-US" sz="2000" b="1" dirty="0" err="1">
                <a:latin typeface="Arial"/>
                <a:cs typeface="Arial"/>
              </a:rPr>
              <a:t>pred</a:t>
            </a:r>
            <a:r>
              <a:rPr lang="en-US" sz="2000" b="1" dirty="0">
                <a:latin typeface="Arial"/>
                <a:cs typeface="Arial"/>
              </a:rPr>
              <a:t> x) (</a:t>
            </a:r>
            <a:r>
              <a:rPr lang="en-US" sz="2000" b="1" dirty="0" err="1">
                <a:latin typeface="Arial"/>
                <a:cs typeface="Arial"/>
              </a:rPr>
              <a:t>succ</a:t>
            </a:r>
            <a:r>
              <a:rPr lang="en-US" sz="2000" b="1" dirty="0">
                <a:latin typeface="Arial"/>
                <a:cs typeface="Arial"/>
              </a:rPr>
              <a:t> y) </a:t>
            </a:r>
            <a:r>
              <a:rPr lang="en-US" sz="2000" dirty="0">
                <a:latin typeface="Arial"/>
                <a:cs typeface="Arial"/>
              </a:rPr>
              <a:t>otherwise</a:t>
            </a:r>
          </a:p>
        </p:txBody>
      </p:sp>
      <p:sp>
        <p:nvSpPr>
          <p:cNvPr id="69638" name="AutoShape 5"/>
          <p:cNvSpPr>
            <a:spLocks/>
          </p:cNvSpPr>
          <p:nvPr/>
        </p:nvSpPr>
        <p:spPr bwMode="auto">
          <a:xfrm>
            <a:off x="2667000" y="3886200"/>
            <a:ext cx="381000" cy="914400"/>
          </a:xfrm>
          <a:prstGeom prst="leftBrace">
            <a:avLst>
              <a:gd name="adj1" fmla="val 2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Text Box 6"/>
          <p:cNvSpPr txBox="1">
            <a:spLocks noChangeArrowheads="1"/>
          </p:cNvSpPr>
          <p:nvPr/>
        </p:nvSpPr>
        <p:spPr bwMode="auto">
          <a:xfrm>
            <a:off x="685800" y="4038600"/>
            <a:ext cx="199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u="sng" dirty="0">
                <a:latin typeface="Arial"/>
                <a:cs typeface="Arial"/>
              </a:rPr>
              <a:t>plus</a:t>
            </a:r>
            <a:r>
              <a:rPr lang="en-US" b="1" dirty="0">
                <a:latin typeface="Arial"/>
                <a:cs typeface="Arial"/>
              </a:rPr>
              <a:t> x y </a:t>
            </a:r>
            <a:r>
              <a:rPr lang="en-US" dirty="0">
                <a:latin typeface="Arial"/>
                <a:cs typeface="Arial"/>
              </a:rPr>
              <a:t>=</a:t>
            </a:r>
            <a:r>
              <a:rPr lang="en-US" b="1" dirty="0">
                <a:latin typeface="Arial"/>
                <a:cs typeface="Arial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62400" y="4888468"/>
            <a:ext cx="5035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x-1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2874" y="4876800"/>
            <a:ext cx="576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y+1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4400" y="2895600"/>
            <a:ext cx="1363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M(M(M</a:t>
            </a:r>
            <a:r>
              <a:rPr lang="is-IS" b="1" dirty="0">
                <a:latin typeface="Arial"/>
                <a:cs typeface="Arial"/>
              </a:rPr>
              <a:t>… ))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DE5B0BD-6160-EA46-951D-1C03BFA5B0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49B9E7-F0C5-454B-9922-983A8B478F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2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9637" grpId="0"/>
      <p:bldP spid="69638" grpId="0" animBg="1"/>
      <p:bldP spid="69639" grpId="0"/>
      <p:bldP spid="2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F146BCD-9B24-CF40-BDAF-C6A2DCFBBED8}" type="slidenum">
              <a:rPr lang="en-US" sz="1400"/>
              <a:pPr eaLnBrk="1" hangingPunct="1"/>
              <a:t>6</a:t>
            </a:fld>
            <a:endParaRPr lang="en-US" sz="1400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38112"/>
            <a:ext cx="7848600" cy="1004888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Fixed-Point Operator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915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But how do we define </a:t>
            </a:r>
            <a:r>
              <a:rPr lang="en-US" b="1" u="sng" dirty="0">
                <a:latin typeface="Arial" charset="0"/>
              </a:rPr>
              <a:t>plus</a:t>
            </a:r>
            <a:r>
              <a:rPr lang="en-US" dirty="0">
                <a:latin typeface="Arial" charset="0"/>
              </a:rPr>
              <a:t>?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Arial" charset="0"/>
              </a:rPr>
              <a:t>Define </a:t>
            </a:r>
            <a:r>
              <a:rPr lang="en-US" b="1" dirty="0">
                <a:latin typeface="Arial" charset="0"/>
              </a:rPr>
              <a:t>plus</a:t>
            </a:r>
            <a:r>
              <a:rPr lang="en-US" dirty="0">
                <a:latin typeface="Arial" charset="0"/>
              </a:rPr>
              <a:t> = 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fix</a:t>
            </a:r>
            <a:r>
              <a:rPr lang="en-US" b="1" dirty="0">
                <a:latin typeface="Arial" charset="0"/>
              </a:rPr>
              <a:t> M</a:t>
            </a:r>
            <a:r>
              <a:rPr lang="en-US" dirty="0">
                <a:latin typeface="Arial" charset="0"/>
              </a:rPr>
              <a:t>, where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3000" b="1" dirty="0">
                <a:latin typeface="Arial" charset="0"/>
              </a:rPr>
              <a:t>M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sz="3000" dirty="0">
                <a:latin typeface="Arial" charset="0"/>
              </a:rPr>
              <a:t>=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sz="3000" b="1" dirty="0">
                <a:latin typeface="Arial" charset="0"/>
                <a:sym typeface="Symbol" charset="0"/>
              </a:rPr>
              <a:t></a:t>
            </a:r>
            <a:r>
              <a:rPr lang="en-US" sz="3000" b="1" dirty="0">
                <a:solidFill>
                  <a:srgbClr val="FF0000"/>
                </a:solidFill>
                <a:latin typeface="Arial" charset="0"/>
                <a:sym typeface="Symbol" charset="0"/>
              </a:rPr>
              <a:t>f</a:t>
            </a:r>
            <a:r>
              <a:rPr lang="en-US" sz="3000" b="1" dirty="0">
                <a:latin typeface="Arial" charset="0"/>
                <a:sym typeface="Symbol" charset="0"/>
              </a:rPr>
              <a:t>. </a:t>
            </a:r>
            <a:r>
              <a:rPr lang="en-US" sz="3000" b="1" dirty="0" err="1">
                <a:latin typeface="Arial" charset="0"/>
                <a:sym typeface="Symbol" charset="0"/>
              </a:rPr>
              <a:t>x.y</a:t>
            </a:r>
            <a:r>
              <a:rPr lang="en-US" sz="3000" b="1" dirty="0">
                <a:latin typeface="Arial" charset="0"/>
                <a:sym typeface="Symbol" charset="0"/>
              </a:rPr>
              <a:t>. 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  <a:sym typeface="Symbol" charset="0"/>
              </a:rPr>
              <a:t>if</a:t>
            </a:r>
            <a:r>
              <a:rPr lang="en-US" sz="3000" b="1" dirty="0">
                <a:latin typeface="Arial" charset="0"/>
                <a:sym typeface="Symbol" charset="0"/>
              </a:rPr>
              <a:t>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iszero</a:t>
            </a:r>
            <a:r>
              <a:rPr lang="en-US" sz="3000" b="1" dirty="0">
                <a:latin typeface="Arial" charset="0"/>
                <a:sym typeface="Symbol" charset="0"/>
              </a:rPr>
              <a:t> x) y (</a:t>
            </a:r>
            <a:r>
              <a:rPr lang="en-US" sz="3000" b="1" dirty="0">
                <a:solidFill>
                  <a:srgbClr val="FF0000"/>
                </a:solidFill>
                <a:latin typeface="Arial" charset="0"/>
                <a:sym typeface="Symbol" charset="0"/>
              </a:rPr>
              <a:t>f</a:t>
            </a:r>
            <a:r>
              <a:rPr lang="en-US" sz="3000" b="1" dirty="0">
                <a:latin typeface="Arial" charset="0"/>
                <a:sym typeface="Symbol" charset="0"/>
              </a:rPr>
              <a:t>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pred</a:t>
            </a:r>
            <a:r>
              <a:rPr lang="en-US" sz="3000" b="1" dirty="0">
                <a:latin typeface="Arial" charset="0"/>
                <a:sym typeface="Symbol" charset="0"/>
              </a:rPr>
              <a:t> x)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succ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  <a:sym typeface="Symbol" charset="0"/>
              </a:rPr>
              <a:t> </a:t>
            </a:r>
            <a:r>
              <a:rPr lang="en-US" sz="3000" b="1" dirty="0">
                <a:latin typeface="Arial" charset="0"/>
                <a:sym typeface="Symbol" charset="0"/>
              </a:rPr>
              <a:t>y))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Arial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Arial" charset="0"/>
                <a:sym typeface="Symbol" charset="0"/>
              </a:rPr>
              <a:t>We must show that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rgbClr val="0000FF"/>
                </a:solidFill>
                <a:latin typeface="Arial" charset="0"/>
                <a:sym typeface="Symbol" charset="0"/>
              </a:rPr>
              <a:t>fix</a:t>
            </a:r>
            <a:r>
              <a:rPr lang="en-US" b="1" dirty="0">
                <a:latin typeface="Arial" charset="0"/>
                <a:sym typeface="Symbol" charset="0"/>
              </a:rPr>
              <a:t> M</a:t>
            </a:r>
            <a:r>
              <a:rPr lang="en-US" dirty="0">
                <a:latin typeface="Arial" charset="0"/>
                <a:sym typeface="Symbol" charset="0"/>
              </a:rPr>
              <a:t> =</a:t>
            </a:r>
            <a:r>
              <a:rPr lang="el-GR" baseline="-25000" dirty="0">
                <a:latin typeface="Arial" charset="0"/>
                <a:sym typeface="Symbol" charset="0"/>
              </a:rPr>
              <a:t>δβ</a:t>
            </a:r>
            <a:r>
              <a:rPr lang="en-US" dirty="0">
                <a:latin typeface="Arial" charset="0"/>
                <a:sym typeface="Symbol" charset="0"/>
              </a:rPr>
              <a:t> </a:t>
            </a:r>
            <a:br>
              <a:rPr lang="en-US" dirty="0">
                <a:latin typeface="Arial" charset="0"/>
                <a:sym typeface="Symbol" charset="0"/>
              </a:rPr>
            </a:br>
            <a:r>
              <a:rPr lang="en-US" sz="3000" b="1" dirty="0">
                <a:latin typeface="Arial" charset="0"/>
                <a:sym typeface="Symbol" charset="0"/>
              </a:rPr>
              <a:t></a:t>
            </a:r>
            <a:r>
              <a:rPr lang="en-US" sz="3000" b="1" dirty="0" err="1">
                <a:latin typeface="Arial" charset="0"/>
                <a:sym typeface="Symbol" charset="0"/>
              </a:rPr>
              <a:t>x.y</a:t>
            </a:r>
            <a:r>
              <a:rPr lang="en-US" sz="3000" b="1" dirty="0">
                <a:latin typeface="Arial" charset="0"/>
                <a:sym typeface="Symbol" charset="0"/>
              </a:rPr>
              <a:t>. 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  <a:sym typeface="Symbol" charset="0"/>
              </a:rPr>
              <a:t>if</a:t>
            </a:r>
            <a:r>
              <a:rPr lang="en-US" sz="3000" b="1" dirty="0">
                <a:latin typeface="Arial" charset="0"/>
                <a:sym typeface="Symbol" charset="0"/>
              </a:rPr>
              <a:t>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iszero</a:t>
            </a:r>
            <a:r>
              <a:rPr lang="en-US" sz="3000" b="1" dirty="0">
                <a:latin typeface="Arial" charset="0"/>
                <a:sym typeface="Symbol" charset="0"/>
              </a:rPr>
              <a:t> x) y ((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  <a:sym typeface="Symbol" charset="0"/>
              </a:rPr>
              <a:t>fix</a:t>
            </a:r>
            <a:r>
              <a:rPr lang="en-US" sz="3000" b="1" dirty="0">
                <a:latin typeface="Arial" charset="0"/>
                <a:sym typeface="Symbol" charset="0"/>
              </a:rPr>
              <a:t> M)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pred</a:t>
            </a:r>
            <a:r>
              <a:rPr lang="en-US" sz="3000" b="1" dirty="0">
                <a:latin typeface="Arial" charset="0"/>
                <a:sym typeface="Symbol" charset="0"/>
              </a:rPr>
              <a:t> x)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succ</a:t>
            </a:r>
            <a:r>
              <a:rPr lang="en-US" sz="3000" b="1" dirty="0">
                <a:latin typeface="Arial" charset="0"/>
                <a:sym typeface="Symbol" charset="0"/>
              </a:rPr>
              <a:t> y))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B04A64C-B4D6-D845-AA09-49941CD2A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2A951DC-1B66-384B-A1CD-D785CC1D21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112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CC1C-273F-6F45-B513-8C6DEFC3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Fixed-Point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C5040-99BF-9344-8516-B751E3EC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5323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dirty="0">
                <a:latin typeface="Arial" charset="0"/>
                <a:sym typeface="Symbol" charset="0"/>
              </a:rPr>
              <a:t>We have to show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rgbClr val="0000FF"/>
                </a:solidFill>
                <a:latin typeface="Arial" charset="0"/>
                <a:sym typeface="Symbol" charset="0"/>
              </a:rPr>
              <a:t>fix</a:t>
            </a:r>
            <a:r>
              <a:rPr lang="en-US" b="1" dirty="0">
                <a:latin typeface="Arial" charset="0"/>
                <a:sym typeface="Symbol" charset="0"/>
              </a:rPr>
              <a:t> M</a:t>
            </a:r>
            <a:r>
              <a:rPr lang="en-US" dirty="0">
                <a:latin typeface="Arial" charset="0"/>
                <a:sym typeface="Symbol" charset="0"/>
              </a:rPr>
              <a:t> =</a:t>
            </a:r>
            <a:r>
              <a:rPr lang="el-GR" baseline="-25000" dirty="0" err="1">
                <a:latin typeface="Arial" charset="0"/>
                <a:sym typeface="Symbol" charset="0"/>
              </a:rPr>
              <a:t>δβ</a:t>
            </a:r>
            <a:r>
              <a:rPr lang="en-US" dirty="0">
                <a:latin typeface="Arial" charset="0"/>
                <a:sym typeface="Symbol" charset="0"/>
              </a:rPr>
              <a:t> </a:t>
            </a:r>
            <a:br>
              <a:rPr lang="en-US" dirty="0">
                <a:latin typeface="Arial" charset="0"/>
                <a:sym typeface="Symbol" charset="0"/>
              </a:rPr>
            </a:br>
            <a:r>
              <a:rPr lang="en-US" sz="3000" b="1" dirty="0">
                <a:latin typeface="Arial" charset="0"/>
                <a:sym typeface="Symbol" charset="0"/>
              </a:rPr>
              <a:t></a:t>
            </a:r>
            <a:r>
              <a:rPr lang="en-US" sz="3000" b="1" dirty="0" err="1">
                <a:latin typeface="Arial" charset="0"/>
                <a:sym typeface="Symbol" charset="0"/>
              </a:rPr>
              <a:t>x.y</a:t>
            </a:r>
            <a:r>
              <a:rPr lang="en-US" sz="3000" b="1" dirty="0">
                <a:latin typeface="Arial" charset="0"/>
                <a:sym typeface="Symbol" charset="0"/>
              </a:rPr>
              <a:t>. 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  <a:sym typeface="Symbol" charset="0"/>
              </a:rPr>
              <a:t>if</a:t>
            </a:r>
            <a:r>
              <a:rPr lang="en-US" sz="3000" b="1" dirty="0">
                <a:latin typeface="Arial" charset="0"/>
                <a:sym typeface="Symbol" charset="0"/>
              </a:rPr>
              <a:t>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iszero</a:t>
            </a:r>
            <a:r>
              <a:rPr lang="en-US" sz="3000" b="1" dirty="0">
                <a:latin typeface="Arial" charset="0"/>
                <a:sym typeface="Symbol" charset="0"/>
              </a:rPr>
              <a:t> x) y ((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  <a:sym typeface="Symbol" charset="0"/>
              </a:rPr>
              <a:t>fix</a:t>
            </a:r>
            <a:r>
              <a:rPr lang="en-US" sz="3000" b="1" dirty="0">
                <a:latin typeface="Arial" charset="0"/>
                <a:sym typeface="Symbol" charset="0"/>
              </a:rPr>
              <a:t> M)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pred</a:t>
            </a:r>
            <a:r>
              <a:rPr lang="en-US" sz="3000" b="1" dirty="0">
                <a:latin typeface="Arial" charset="0"/>
                <a:sym typeface="Symbol" charset="0"/>
              </a:rPr>
              <a:t> x)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succ</a:t>
            </a:r>
            <a:r>
              <a:rPr lang="en-US" sz="3000" b="1" dirty="0">
                <a:latin typeface="Arial" charset="0"/>
                <a:sym typeface="Symbol" charset="0"/>
              </a:rPr>
              <a:t> y))</a:t>
            </a:r>
          </a:p>
          <a:p>
            <a:pPr eaLnBrk="1" hangingPunct="1">
              <a:lnSpc>
                <a:spcPct val="90000"/>
              </a:lnSpc>
              <a:buNone/>
            </a:pPr>
            <a:endParaRPr lang="en-US" sz="3000" b="1" dirty="0">
              <a:latin typeface="Arial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sz="2800" b="1" dirty="0">
                <a:solidFill>
                  <a:srgbClr val="0000FF"/>
                </a:solidFill>
                <a:latin typeface="Arial" charset="0"/>
                <a:sym typeface="Symbol" charset="0"/>
              </a:rPr>
              <a:t>fix</a:t>
            </a:r>
            <a:r>
              <a:rPr lang="en-US" sz="2800" b="1" dirty="0">
                <a:latin typeface="Arial" charset="0"/>
                <a:sym typeface="Symbol" charset="0"/>
              </a:rPr>
              <a:t> M</a:t>
            </a:r>
            <a:r>
              <a:rPr lang="en-US" sz="2800" dirty="0">
                <a:latin typeface="Arial" charset="0"/>
                <a:sym typeface="Symbol" charset="0"/>
              </a:rPr>
              <a:t> =</a:t>
            </a:r>
            <a:r>
              <a:rPr lang="el-GR" sz="2800" baseline="-25000" dirty="0">
                <a:latin typeface="Arial" charset="0"/>
                <a:sym typeface="Symbol" charset="0"/>
              </a:rPr>
              <a:t>δ</a:t>
            </a:r>
            <a:r>
              <a:rPr lang="en-US" sz="2800" baseline="-25000" dirty="0">
                <a:latin typeface="Arial" charset="0"/>
                <a:sym typeface="Symbol" charset="0"/>
              </a:rPr>
              <a:t> </a:t>
            </a:r>
            <a:r>
              <a:rPr lang="en-US" sz="2800" b="1" dirty="0">
                <a:latin typeface="Arial" charset="0"/>
                <a:sym typeface="Symbol" charset="0"/>
              </a:rPr>
              <a:t>M ( </a:t>
            </a:r>
            <a:r>
              <a:rPr lang="en-US" sz="2800" b="1" dirty="0">
                <a:solidFill>
                  <a:srgbClr val="0000FF"/>
                </a:solidFill>
                <a:latin typeface="Arial" charset="0"/>
                <a:sym typeface="Symbol" charset="0"/>
              </a:rPr>
              <a:t>fix</a:t>
            </a:r>
            <a:r>
              <a:rPr lang="en-US" sz="2800" b="1" dirty="0">
                <a:latin typeface="Arial" charset="0"/>
                <a:sym typeface="Symbol" charset="0"/>
              </a:rPr>
              <a:t> M )</a:t>
            </a:r>
            <a:r>
              <a:rPr lang="en-US" sz="2800" dirty="0">
                <a:latin typeface="Arial" charset="0"/>
                <a:sym typeface="Symbol" charset="0"/>
              </a:rPr>
              <a:t> =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600" b="1" dirty="0">
                <a:latin typeface="Arial" charset="0"/>
                <a:sym typeface="Symbol" charset="0"/>
              </a:rPr>
              <a:t>(</a:t>
            </a:r>
            <a:r>
              <a:rPr lang="en-US" sz="2600" b="1" dirty="0">
                <a:solidFill>
                  <a:srgbClr val="FF0000"/>
                </a:solidFill>
                <a:latin typeface="Arial" charset="0"/>
                <a:sym typeface="Symbol" charset="0"/>
              </a:rPr>
              <a:t>f</a:t>
            </a:r>
            <a:r>
              <a:rPr lang="en-US" sz="2600" b="1" dirty="0">
                <a:latin typeface="Arial" charset="0"/>
                <a:sym typeface="Symbol" charset="0"/>
              </a:rPr>
              <a:t>. </a:t>
            </a:r>
            <a:r>
              <a:rPr lang="en-US" sz="2600" b="1" dirty="0" err="1">
                <a:latin typeface="Arial" charset="0"/>
                <a:sym typeface="Symbol" charset="0"/>
              </a:rPr>
              <a:t>x.y</a:t>
            </a:r>
            <a:r>
              <a:rPr lang="en-US" sz="2600" b="1" dirty="0">
                <a:latin typeface="Arial" charset="0"/>
                <a:sym typeface="Symbol" charset="0"/>
              </a:rPr>
              <a:t>. </a:t>
            </a:r>
            <a:r>
              <a:rPr lang="en-US" sz="2600" b="1" dirty="0">
                <a:solidFill>
                  <a:srgbClr val="0000FF"/>
                </a:solidFill>
                <a:latin typeface="Arial" charset="0"/>
                <a:sym typeface="Symbol" charset="0"/>
              </a:rPr>
              <a:t>if</a:t>
            </a:r>
            <a:r>
              <a:rPr lang="en-US" sz="2600" b="1" dirty="0">
                <a:latin typeface="Arial" charset="0"/>
                <a:sym typeface="Symbol" charset="0"/>
              </a:rPr>
              <a:t> (</a:t>
            </a:r>
            <a:r>
              <a:rPr lang="en-US" sz="26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iszero</a:t>
            </a:r>
            <a:r>
              <a:rPr lang="en-US" sz="2600" b="1" dirty="0">
                <a:latin typeface="Arial" charset="0"/>
                <a:sym typeface="Symbol" charset="0"/>
              </a:rPr>
              <a:t> x) y (</a:t>
            </a:r>
            <a:r>
              <a:rPr lang="en-US" sz="2600" b="1" dirty="0">
                <a:solidFill>
                  <a:srgbClr val="FF0000"/>
                </a:solidFill>
                <a:latin typeface="Arial" charset="0"/>
                <a:sym typeface="Symbol" charset="0"/>
              </a:rPr>
              <a:t>f</a:t>
            </a:r>
            <a:r>
              <a:rPr lang="en-US" sz="2600" b="1" dirty="0">
                <a:latin typeface="Arial" charset="0"/>
                <a:sym typeface="Symbol" charset="0"/>
              </a:rPr>
              <a:t> (</a:t>
            </a:r>
            <a:r>
              <a:rPr lang="en-US" sz="26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pred</a:t>
            </a:r>
            <a:r>
              <a:rPr lang="en-US" sz="2600" b="1" dirty="0">
                <a:latin typeface="Arial" charset="0"/>
                <a:sym typeface="Symbol" charset="0"/>
              </a:rPr>
              <a:t> x) (</a:t>
            </a:r>
            <a:r>
              <a:rPr lang="en-US" sz="26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succ</a:t>
            </a:r>
            <a:r>
              <a:rPr lang="en-US" sz="2600" b="1" dirty="0">
                <a:solidFill>
                  <a:srgbClr val="0000FF"/>
                </a:solidFill>
                <a:latin typeface="Arial" charset="0"/>
                <a:sym typeface="Symbol" charset="0"/>
              </a:rPr>
              <a:t> </a:t>
            </a:r>
            <a:r>
              <a:rPr lang="en-US" sz="2600" b="1" dirty="0">
                <a:latin typeface="Arial" charset="0"/>
                <a:sym typeface="Symbol" charset="0"/>
              </a:rPr>
              <a:t>y))) ( </a:t>
            </a:r>
            <a:r>
              <a:rPr lang="en-US" sz="2600" b="1" dirty="0">
                <a:solidFill>
                  <a:srgbClr val="0000FF"/>
                </a:solidFill>
                <a:latin typeface="Arial" charset="0"/>
                <a:sym typeface="Symbol" charset="0"/>
              </a:rPr>
              <a:t>fix</a:t>
            </a:r>
            <a:r>
              <a:rPr lang="en-US" sz="2600" b="1" dirty="0">
                <a:latin typeface="Arial" charset="0"/>
                <a:sym typeface="Symbol" charset="0"/>
              </a:rPr>
              <a:t> M ) </a:t>
            </a:r>
            <a:r>
              <a:rPr lang="en-US" sz="2800" dirty="0">
                <a:latin typeface="Arial" charset="0"/>
                <a:sym typeface="Symbol" charset="0"/>
              </a:rPr>
              <a:t>=</a:t>
            </a:r>
            <a:r>
              <a:rPr lang="el-GR" sz="2800" baseline="-25000" dirty="0">
                <a:latin typeface="Arial" charset="0"/>
                <a:sym typeface="Symbol" charset="0"/>
              </a:rPr>
              <a:t>β</a:t>
            </a:r>
            <a:endParaRPr lang="en-US" sz="2600" b="1" dirty="0">
              <a:latin typeface="Arial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en-US" b="1" dirty="0">
                <a:latin typeface="Arial" charset="0"/>
                <a:sym typeface="Symbol" charset="0"/>
              </a:rPr>
              <a:t></a:t>
            </a:r>
            <a:r>
              <a:rPr lang="en-US" b="1" dirty="0" err="1">
                <a:latin typeface="Arial" charset="0"/>
                <a:sym typeface="Symbol" charset="0"/>
              </a:rPr>
              <a:t>x.y</a:t>
            </a:r>
            <a:r>
              <a:rPr lang="en-US" b="1" dirty="0">
                <a:latin typeface="Arial" charset="0"/>
                <a:sym typeface="Symbol" charset="0"/>
              </a:rPr>
              <a:t>. </a:t>
            </a:r>
            <a:r>
              <a:rPr lang="en-US" b="1" dirty="0">
                <a:solidFill>
                  <a:srgbClr val="0000FF"/>
                </a:solidFill>
                <a:latin typeface="Arial" charset="0"/>
                <a:sym typeface="Symbol" charset="0"/>
              </a:rPr>
              <a:t>if</a:t>
            </a:r>
            <a:r>
              <a:rPr lang="en-US" b="1" dirty="0">
                <a:latin typeface="Arial" charset="0"/>
                <a:sym typeface="Symbol" charset="0"/>
              </a:rPr>
              <a:t> (</a:t>
            </a:r>
            <a:r>
              <a:rPr lang="en-US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iszero</a:t>
            </a:r>
            <a:r>
              <a:rPr lang="en-US" b="1" dirty="0">
                <a:latin typeface="Arial" charset="0"/>
                <a:sym typeface="Symbol" charset="0"/>
              </a:rPr>
              <a:t> x) y ((</a:t>
            </a:r>
            <a:r>
              <a:rPr lang="en-US" b="1" dirty="0">
                <a:solidFill>
                  <a:srgbClr val="0000FF"/>
                </a:solidFill>
                <a:latin typeface="Arial" charset="0"/>
                <a:sym typeface="Symbol" charset="0"/>
              </a:rPr>
              <a:t>fix</a:t>
            </a:r>
            <a:r>
              <a:rPr lang="en-US" b="1" dirty="0">
                <a:latin typeface="Arial" charset="0"/>
                <a:sym typeface="Symbol" charset="0"/>
              </a:rPr>
              <a:t> M) (</a:t>
            </a:r>
            <a:r>
              <a:rPr lang="en-US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pred</a:t>
            </a:r>
            <a:r>
              <a:rPr lang="en-US" b="1" dirty="0">
                <a:latin typeface="Arial" charset="0"/>
                <a:sym typeface="Symbol" charset="0"/>
              </a:rPr>
              <a:t> x) (</a:t>
            </a:r>
            <a:r>
              <a:rPr lang="en-US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succ</a:t>
            </a:r>
            <a:r>
              <a:rPr lang="en-US" b="1" dirty="0">
                <a:solidFill>
                  <a:srgbClr val="0000FF"/>
                </a:solidFill>
                <a:latin typeface="Arial" charset="0"/>
                <a:sym typeface="Symbol" charset="0"/>
              </a:rPr>
              <a:t> </a:t>
            </a:r>
            <a:r>
              <a:rPr lang="en-US" b="1" dirty="0">
                <a:latin typeface="Arial" charset="0"/>
                <a:sym typeface="Symbol" charset="0"/>
              </a:rPr>
              <a:t>y))</a:t>
            </a:r>
            <a:endParaRPr lang="en-US" sz="3000" b="1" dirty="0">
              <a:latin typeface="Arial" charset="0"/>
              <a:sym typeface="Symbol" charset="0"/>
            </a:endParaRPr>
          </a:p>
          <a:p>
            <a:pPr eaLnBrk="1" hangingPunct="1">
              <a:lnSpc>
                <a:spcPct val="90000"/>
              </a:lnSpc>
              <a:buNone/>
            </a:pPr>
            <a:endParaRPr lang="en-US" sz="3000" b="1" dirty="0">
              <a:latin typeface="Arial" charset="0"/>
              <a:sym typeface="Symbol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BC803-BA82-4B43-BE7E-169F86277D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E96F3-37FF-9241-8B77-3337371BBE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37832F-8175-9B4D-81C2-7D7B1914955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CD2140B-4038-B541-8CAC-DA6D716AA1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921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5029D1A-C0F3-CF4E-8825-6665F15E209C}" type="slidenum">
              <a:rPr lang="en-US" sz="1400"/>
              <a:pPr eaLnBrk="1" hangingPunct="1"/>
              <a:t>8</a:t>
            </a:fld>
            <a:endParaRPr lang="en-US" sz="140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915400" cy="453231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Define </a:t>
            </a:r>
            <a:r>
              <a:rPr lang="en-US" b="1" dirty="0">
                <a:latin typeface="Arial" charset="0"/>
              </a:rPr>
              <a:t>times</a:t>
            </a:r>
            <a:r>
              <a:rPr lang="en-US" dirty="0">
                <a:latin typeface="Arial" charset="0"/>
              </a:rPr>
              <a:t> =</a:t>
            </a:r>
          </a:p>
          <a:p>
            <a:pPr eaLnBrk="1" hangingPunct="1">
              <a:buNone/>
            </a:pPr>
            <a:r>
              <a:rPr lang="en-US" dirty="0">
                <a:latin typeface="Arial" charset="0"/>
              </a:rPr>
              <a:t> 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</a:rPr>
              <a:t>fix</a:t>
            </a:r>
            <a:r>
              <a:rPr lang="en-US" sz="3000" b="1" dirty="0">
                <a:latin typeface="Arial" charset="0"/>
              </a:rPr>
              <a:t> (</a:t>
            </a:r>
            <a:r>
              <a:rPr lang="en-US" sz="3000" b="1" dirty="0">
                <a:latin typeface="Arial" charset="0"/>
                <a:sym typeface="Symbol" charset="0"/>
              </a:rPr>
              <a:t></a:t>
            </a:r>
            <a:r>
              <a:rPr lang="en-US" sz="3000" b="1" dirty="0" err="1">
                <a:latin typeface="Arial" charset="0"/>
                <a:sym typeface="Symbol" charset="0"/>
              </a:rPr>
              <a:t>f.x.y</a:t>
            </a:r>
            <a:r>
              <a:rPr lang="en-US" sz="3000" b="1" dirty="0">
                <a:latin typeface="Arial" charset="0"/>
                <a:sym typeface="Symbol" charset="0"/>
              </a:rPr>
              <a:t>. 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  <a:sym typeface="Symbol" charset="0"/>
              </a:rPr>
              <a:t>if</a:t>
            </a:r>
            <a:r>
              <a:rPr lang="en-US" sz="3000" b="1" dirty="0">
                <a:latin typeface="Arial" charset="0"/>
                <a:sym typeface="Symbol" charset="0"/>
              </a:rPr>
              <a:t>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iszero</a:t>
            </a:r>
            <a:r>
              <a:rPr lang="en-US" sz="3000" b="1" dirty="0">
                <a:latin typeface="Arial" charset="0"/>
                <a:sym typeface="Symbol" charset="0"/>
              </a:rPr>
              <a:t> x) 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  <a:sym typeface="Symbol" charset="0"/>
              </a:rPr>
              <a:t>0</a:t>
            </a:r>
            <a:r>
              <a:rPr lang="en-US" sz="3000" b="1" dirty="0">
                <a:latin typeface="Arial" charset="0"/>
                <a:sym typeface="Symbol" charset="0"/>
              </a:rPr>
              <a:t> (</a:t>
            </a:r>
            <a:r>
              <a:rPr lang="en-US" sz="3000" b="1" dirty="0">
                <a:solidFill>
                  <a:srgbClr val="0000FF"/>
                </a:solidFill>
                <a:latin typeface="Arial" charset="0"/>
                <a:sym typeface="Symbol" charset="0"/>
              </a:rPr>
              <a:t>plus</a:t>
            </a:r>
            <a:r>
              <a:rPr lang="en-US" sz="3000" b="1" dirty="0">
                <a:latin typeface="Arial" charset="0"/>
                <a:sym typeface="Symbol" charset="0"/>
              </a:rPr>
              <a:t> y (f (</a:t>
            </a:r>
            <a:r>
              <a:rPr lang="en-US" sz="3000" b="1" dirty="0" err="1">
                <a:solidFill>
                  <a:srgbClr val="0000FF"/>
                </a:solidFill>
                <a:latin typeface="Arial" charset="0"/>
                <a:sym typeface="Symbol" charset="0"/>
              </a:rPr>
              <a:t>pred</a:t>
            </a:r>
            <a:r>
              <a:rPr lang="en-US" sz="3000" b="1" dirty="0">
                <a:latin typeface="Arial" charset="0"/>
                <a:sym typeface="Symbol" charset="0"/>
              </a:rPr>
              <a:t> x) y)))</a:t>
            </a:r>
            <a:r>
              <a:rPr lang="en-US" sz="3000" dirty="0">
                <a:latin typeface="Arial" charset="0"/>
                <a:sym typeface="Symbol" charset="0"/>
              </a:rPr>
              <a:t> 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  <a:sym typeface="Symbol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  <a:sym typeface="Symbol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  <a:sym typeface="Symbol" charset="0"/>
              </a:rPr>
              <a:t>Exercise: define </a:t>
            </a:r>
            <a:r>
              <a:rPr lang="en-US" b="1" dirty="0">
                <a:latin typeface="Arial" charset="0"/>
                <a:sym typeface="Symbol" charset="0"/>
              </a:rPr>
              <a:t>factorial</a:t>
            </a:r>
            <a:r>
              <a:rPr lang="en-US" dirty="0">
                <a:latin typeface="Arial" charset="0"/>
                <a:sym typeface="Symbol" charset="0"/>
              </a:rPr>
              <a:t> = ?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>
          <a:xfrm>
            <a:off x="969962" y="138112"/>
            <a:ext cx="7869238" cy="1004888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Fixed-Point Operator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7F78B1D-D17D-2B41-9249-6DF56A549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65EB5C1-B9EA-2342-9208-F34E00AD3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Y Combinator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Arial"/>
                <a:cs typeface="Arial"/>
              </a:rPr>
              <a:t>fix</a:t>
            </a:r>
            <a:r>
              <a:rPr lang="en-US" dirty="0">
                <a:latin typeface="Arial"/>
                <a:cs typeface="Arial"/>
              </a:rPr>
              <a:t> is, of course, a lambda expression!</a:t>
            </a: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One possibility, the famous Y combinator: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b="1" dirty="0">
                <a:latin typeface="Arial"/>
                <a:cs typeface="Arial"/>
              </a:rPr>
              <a:t>Y = </a:t>
            </a:r>
            <a:r>
              <a:rPr lang="en-US" b="1" dirty="0">
                <a:latin typeface="Arial" charset="0"/>
                <a:sym typeface="Symbol" charset="0"/>
              </a:rPr>
              <a:t></a:t>
            </a:r>
            <a:r>
              <a:rPr lang="en-US" b="1" dirty="0">
                <a:solidFill>
                  <a:srgbClr val="0000FF"/>
                </a:solidFill>
                <a:latin typeface="Arial" charset="0"/>
                <a:sym typeface="Symbol" charset="0"/>
              </a:rPr>
              <a:t>f</a:t>
            </a:r>
            <a:r>
              <a:rPr lang="en-US" b="1" dirty="0">
                <a:latin typeface="Arial" charset="0"/>
                <a:sym typeface="Symbol" charset="0"/>
              </a:rPr>
              <a:t>. (x. </a:t>
            </a:r>
            <a:r>
              <a:rPr lang="en-US" b="1" dirty="0">
                <a:solidFill>
                  <a:srgbClr val="0000FF"/>
                </a:solidFill>
                <a:latin typeface="Arial" charset="0"/>
                <a:sym typeface="Symbol" charset="0"/>
              </a:rPr>
              <a:t>f</a:t>
            </a:r>
            <a:r>
              <a:rPr lang="en-US" b="1" dirty="0">
                <a:latin typeface="Arial" charset="0"/>
                <a:sym typeface="Symbol" charset="0"/>
              </a:rPr>
              <a:t> (x x)) (x. </a:t>
            </a:r>
            <a:r>
              <a:rPr lang="en-US" b="1" dirty="0">
                <a:solidFill>
                  <a:srgbClr val="0000FF"/>
                </a:solidFill>
                <a:latin typeface="Arial" charset="0"/>
                <a:sym typeface="Symbol" charset="0"/>
              </a:rPr>
              <a:t>f</a:t>
            </a:r>
            <a:r>
              <a:rPr lang="en-US" b="1" dirty="0">
                <a:latin typeface="Arial" charset="0"/>
                <a:sym typeface="Symbol" charset="0"/>
              </a:rPr>
              <a:t> (x x))</a:t>
            </a:r>
          </a:p>
          <a:p>
            <a:pPr marL="0" indent="0">
              <a:buFont typeface="Wingdings" charset="0"/>
              <a:buNone/>
              <a:defRPr/>
            </a:pPr>
            <a:endParaRPr lang="en-US" dirty="0">
              <a:latin typeface="Arial" charset="0"/>
              <a:cs typeface="Arial"/>
              <a:sym typeface="Symbol" charset="0"/>
            </a:endParaRPr>
          </a:p>
          <a:p>
            <a:pPr marL="0" indent="0">
              <a:buFont typeface="Wingdings" charset="0"/>
              <a:buNone/>
              <a:defRPr/>
            </a:pPr>
            <a:r>
              <a:rPr lang="en-US" dirty="0">
                <a:latin typeface="Arial" charset="0"/>
                <a:cs typeface="Arial"/>
                <a:sym typeface="Symbol" charset="0"/>
              </a:rPr>
              <a:t>Show that </a:t>
            </a:r>
            <a:r>
              <a:rPr lang="en-US" b="1" dirty="0">
                <a:latin typeface="Arial" charset="0"/>
                <a:cs typeface="Arial"/>
                <a:sym typeface="Symbol" charset="0"/>
              </a:rPr>
              <a:t>Y M</a:t>
            </a:r>
            <a:r>
              <a:rPr lang="en-US" dirty="0">
                <a:latin typeface="Arial" charset="0"/>
                <a:cs typeface="Arial"/>
                <a:sym typeface="Symbol" charset="0"/>
              </a:rPr>
              <a:t> indeed reduces to </a:t>
            </a:r>
            <a:r>
              <a:rPr lang="en-US" b="1" dirty="0">
                <a:latin typeface="Arial" charset="0"/>
                <a:cs typeface="Arial"/>
                <a:sym typeface="Symbol" charset="0"/>
              </a:rPr>
              <a:t>M (Y M)</a:t>
            </a:r>
          </a:p>
          <a:p>
            <a:pPr marL="0" indent="0">
              <a:buFont typeface="Wingdings" charset="0"/>
              <a:buNone/>
              <a:defRPr/>
            </a:pPr>
            <a:endParaRPr lang="en-US" dirty="0">
              <a:latin typeface="Arial" charset="0"/>
              <a:cs typeface="Arial"/>
              <a:sym typeface="Symbol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b="1" dirty="0">
              <a:latin typeface="Arial" charset="0"/>
              <a:sym typeface="Symbol" charset="0"/>
            </a:endParaRPr>
          </a:p>
          <a:p>
            <a:pPr marL="0" indent="0">
              <a:buFont typeface="Wingdings" charset="0"/>
              <a:buNone/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880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21FF870-265D-AE4A-9C60-7CB409AFC2D6}" type="slidenum">
              <a:rPr lang="en-US" sz="1400">
                <a:cs typeface="Arial" charset="0"/>
              </a:rPr>
              <a:pPr eaLnBrk="1" hangingPunct="1"/>
              <a:t>9</a:t>
            </a:fld>
            <a:endParaRPr lang="en-US" sz="1400">
              <a:cs typeface="Arial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FC53CBF-6370-924A-B108-C77CCFD960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248400"/>
            <a:ext cx="47244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Languages CSCI 4430, A. Milanova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85768B-430E-B74F-AAB3-67AF51C66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27|11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|5.4|2.5|4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6|45.7|1.2|3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1|60.5|5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36|8.7|12.2|16.6|6.7|19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7.3|3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9|1.9|25.6|1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9|12.6|6.3|8.1|31.5|25.3|2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4|10.6|1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3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2.3|2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16.6|10.6|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22.4|45|9.7|60.7|17.8|1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|2.5|16.6|57.6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100208</TotalTime>
  <Words>2011</Words>
  <Application>Microsoft Macintosh PowerPoint</Application>
  <PresentationFormat>On-screen Show (4:3)</PresentationFormat>
  <Paragraphs>280</Paragraphs>
  <Slides>25</Slides>
  <Notes>17</Notes>
  <HiddenSlides>0</HiddenSlides>
  <MMClips>18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Tahoma</vt:lpstr>
      <vt:lpstr>Times New Roman</vt:lpstr>
      <vt:lpstr>Wingdings</vt:lpstr>
      <vt:lpstr>Blends</vt:lpstr>
      <vt:lpstr>Equation</vt:lpstr>
      <vt:lpstr>Simply Typed Lambda Calculus</vt:lpstr>
      <vt:lpstr>Lecture Outline</vt:lpstr>
      <vt:lpstr>Applied Lambda Calculus (from Sethi)</vt:lpstr>
      <vt:lpstr>From an Applied Lambda Calculus to a Functional Language</vt:lpstr>
      <vt:lpstr>The Fixed-Point Operator</vt:lpstr>
      <vt:lpstr>The Fixed-Point Operator</vt:lpstr>
      <vt:lpstr>The Fixed-Point Operator</vt:lpstr>
      <vt:lpstr>The Fixed-Point Operator</vt:lpstr>
      <vt:lpstr>The Y Combinator</vt:lpstr>
      <vt:lpstr>Types!</vt:lpstr>
      <vt:lpstr>Types!</vt:lpstr>
      <vt:lpstr>Type System</vt:lpstr>
      <vt:lpstr>Example, The Static Semantics. More On This Later!</vt:lpstr>
      <vt:lpstr>Type System</vt:lpstr>
      <vt:lpstr>Putting It All Together, Formally</vt:lpstr>
      <vt:lpstr>Type Expressions</vt:lpstr>
      <vt:lpstr>Type Environment and Type Judgments</vt:lpstr>
      <vt:lpstr>Semantics</vt:lpstr>
      <vt:lpstr>Examples</vt:lpstr>
      <vt:lpstr>Extensions</vt:lpstr>
      <vt:lpstr>Examples</vt:lpstr>
      <vt:lpstr>Examples</vt:lpstr>
      <vt:lpstr>Examples</vt:lpstr>
      <vt:lpstr>Examples</vt:lpstr>
      <vt:lpstr>The End</vt:lpstr>
    </vt:vector>
  </TitlesOfParts>
  <Company>Rensselaer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 CSCI 4430 &amp; CSCI 6969</dc:title>
  <dc:creator>student</dc:creator>
  <cp:lastModifiedBy>Milanova, Ana L.</cp:lastModifiedBy>
  <cp:revision>11063</cp:revision>
  <dcterms:created xsi:type="dcterms:W3CDTF">2010-08-29T20:20:29Z</dcterms:created>
  <dcterms:modified xsi:type="dcterms:W3CDTF">2020-11-02T22:42:29Z</dcterms:modified>
</cp:coreProperties>
</file>